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56" r:id="rId1"/>
  </p:sldMasterIdLst>
  <p:notesMasterIdLst>
    <p:notesMasterId r:id="rId20"/>
  </p:notesMasterIdLst>
  <p:sldIdLst>
    <p:sldId id="256" r:id="rId2"/>
    <p:sldId id="259" r:id="rId3"/>
    <p:sldId id="257" r:id="rId4"/>
    <p:sldId id="267" r:id="rId5"/>
    <p:sldId id="282" r:id="rId6"/>
    <p:sldId id="274" r:id="rId7"/>
    <p:sldId id="264" r:id="rId8"/>
    <p:sldId id="272" r:id="rId9"/>
    <p:sldId id="271" r:id="rId10"/>
    <p:sldId id="275" r:id="rId11"/>
    <p:sldId id="265" r:id="rId12"/>
    <p:sldId id="261" r:id="rId13"/>
    <p:sldId id="276" r:id="rId14"/>
    <p:sldId id="260" r:id="rId15"/>
    <p:sldId id="278" r:id="rId16"/>
    <p:sldId id="280" r:id="rId17"/>
    <p:sldId id="279" r:id="rId18"/>
    <p:sldId id="281" r:id="rId19"/>
  </p:sldIdLst>
  <p:sldSz cx="9144000" cy="6858000" type="screen4x3"/>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570" autoAdjust="0"/>
    <p:restoredTop sz="94662" autoAdjust="0"/>
  </p:normalViewPr>
  <p:slideViewPr>
    <p:cSldViewPr>
      <p:cViewPr varScale="1">
        <p:scale>
          <a:sx n="70" d="100"/>
          <a:sy n="70" d="100"/>
        </p:scale>
        <p:origin x="-1362" y="-90"/>
      </p:cViewPr>
      <p:guideLst>
        <p:guide orient="horz" pos="2160"/>
        <p:guide pos="2880"/>
      </p:guideLst>
    </p:cSldViewPr>
  </p:slideViewPr>
  <p:outlineViewPr>
    <p:cViewPr>
      <p:scale>
        <a:sx n="33" d="100"/>
        <a:sy n="33" d="100"/>
      </p:scale>
      <p:origin x="0" y="416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0D9139D1-D636-404E-8909-98D3E62ACD0D}" type="datetimeFigureOut">
              <a:rPr lang="ar-SA" smtClean="0"/>
              <a:t>10/27/37</a:t>
            </a:fld>
            <a:endParaRPr lang="ar-SA"/>
          </a:p>
        </p:txBody>
      </p:sp>
      <p:sp>
        <p:nvSpPr>
          <p:cNvPr id="4" name="عنصر نائب لصورة الشريحة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ar-SA"/>
          </a:p>
        </p:txBody>
      </p:sp>
      <p:sp>
        <p:nvSpPr>
          <p:cNvPr id="6" name="عنصر نائب للتذييل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C740678C-D6C8-4517-83FF-9909CD34AB6E}" type="slidenum">
              <a:rPr lang="ar-SA" smtClean="0"/>
              <a:t>‹#›</a:t>
            </a:fld>
            <a:endParaRPr lang="ar-SA"/>
          </a:p>
        </p:txBody>
      </p:sp>
    </p:spTree>
    <p:extLst>
      <p:ext uri="{BB962C8B-B14F-4D97-AF65-F5344CB8AC3E}">
        <p14:creationId xmlns:p14="http://schemas.microsoft.com/office/powerpoint/2010/main" val="336926923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C740678C-D6C8-4517-83FF-9909CD34AB6E}" type="slidenum">
              <a:rPr lang="ar-SA" smtClean="0">
                <a:solidFill>
                  <a:prstClr val="black"/>
                </a:solidFill>
              </a:rPr>
              <a:pPr/>
              <a:t>5</a:t>
            </a:fld>
            <a:endParaRPr lang="ar-SA">
              <a:solidFill>
                <a:prstClr val="black"/>
              </a:solidFill>
            </a:endParaRPr>
          </a:p>
        </p:txBody>
      </p:sp>
    </p:spTree>
    <p:extLst>
      <p:ext uri="{BB962C8B-B14F-4D97-AF65-F5344CB8AC3E}">
        <p14:creationId xmlns:p14="http://schemas.microsoft.com/office/powerpoint/2010/main" val="23135714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شريحة عنوان">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E4F3282B-1C82-4BED-AC28-5DC8847D1BD7}" type="datetimeFigureOut">
              <a:rPr lang="ar-SA" smtClean="0"/>
              <a:t>10/27/37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B7DDBD14-8227-4CCA-9EF4-05A603703FFA}" type="slidenum">
              <a:rPr lang="ar-SA" smtClean="0"/>
              <a:t>‹#›</a:t>
            </a:fld>
            <a:endParaRPr lang="ar-SA"/>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smtClean="0"/>
              <a:t>انقر لتحرير نمط العنوان الثانوي الرئيسي</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ar-SA" smtClean="0"/>
              <a:t>انقر لتحرير نمط العنوان الرئيسي</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Vertical Text Placeholder 2"/>
          <p:cNvSpPr>
            <a:spLocks noGrp="1"/>
          </p:cNvSpPr>
          <p:nvPr>
            <p:ph type="body" orient="vert" idx="1"/>
          </p:nvPr>
        </p:nvSpPr>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4" name="Date Placeholder 3"/>
          <p:cNvSpPr>
            <a:spLocks noGrp="1"/>
          </p:cNvSpPr>
          <p:nvPr>
            <p:ph type="dt" sz="half" idx="10"/>
          </p:nvPr>
        </p:nvSpPr>
        <p:spPr/>
        <p:txBody>
          <a:bodyPr/>
          <a:lstStyle/>
          <a:p>
            <a:fld id="{E4F3282B-1C82-4BED-AC28-5DC8847D1BD7}" type="datetimeFigureOut">
              <a:rPr lang="ar-SA" smtClean="0"/>
              <a:t>10/27/37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B7DDBD14-8227-4CCA-9EF4-05A603703FFA}" type="slidenum">
              <a:rPr lang="ar-SA" smtClean="0"/>
              <a:t>‹#›</a:t>
            </a:fld>
            <a:endParaRPr lang="ar-S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ar-SA" smtClean="0"/>
              <a:t>انقر لتحرير نمط العنوان الرئيسي</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4" name="Date Placeholder 3"/>
          <p:cNvSpPr>
            <a:spLocks noGrp="1"/>
          </p:cNvSpPr>
          <p:nvPr>
            <p:ph type="dt" sz="half" idx="10"/>
          </p:nvPr>
        </p:nvSpPr>
        <p:spPr/>
        <p:txBody>
          <a:bodyPr/>
          <a:lstStyle/>
          <a:p>
            <a:fld id="{E4F3282B-1C82-4BED-AC28-5DC8847D1BD7}" type="datetimeFigureOut">
              <a:rPr lang="ar-SA" smtClean="0"/>
              <a:t>10/27/37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B7DDBD14-8227-4CCA-9EF4-05A603703FFA}" type="slidenum">
              <a:rPr lang="ar-SA" smtClean="0"/>
              <a:t>‹#›</a:t>
            </a:fld>
            <a:endParaRPr lang="ar-S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ar-SA" smtClean="0"/>
              <a:t>انقر لتحرير نمط العنوان الرئيسي</a:t>
            </a:r>
            <a:endParaRPr lang="en-US" dirty="0"/>
          </a:p>
        </p:txBody>
      </p:sp>
      <p:sp>
        <p:nvSpPr>
          <p:cNvPr id="4" name="Date Placeholder 3"/>
          <p:cNvSpPr>
            <a:spLocks noGrp="1"/>
          </p:cNvSpPr>
          <p:nvPr>
            <p:ph type="dt" sz="half" idx="10"/>
          </p:nvPr>
        </p:nvSpPr>
        <p:spPr/>
        <p:txBody>
          <a:bodyPr/>
          <a:lstStyle/>
          <a:p>
            <a:fld id="{E4F3282B-1C82-4BED-AC28-5DC8847D1BD7}" type="datetimeFigureOut">
              <a:rPr lang="ar-SA" smtClean="0"/>
              <a:t>10/27/37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B7DDBD14-8227-4CCA-9EF4-05A603703FFA}" type="slidenum">
              <a:rPr lang="ar-SA" smtClean="0"/>
              <a:t>‹#›</a:t>
            </a:fld>
            <a:endParaRPr lang="ar-SA"/>
          </a:p>
        </p:txBody>
      </p:sp>
      <p:sp>
        <p:nvSpPr>
          <p:cNvPr id="8" name="Content Placeholder 7"/>
          <p:cNvSpPr>
            <a:spLocks noGrp="1"/>
          </p:cNvSpPr>
          <p:nvPr>
            <p:ph sz="quarter" idx="13"/>
          </p:nvPr>
        </p:nvSpPr>
        <p:spPr>
          <a:xfrm>
            <a:off x="609600" y="1600200"/>
            <a:ext cx="7924800" cy="4114800"/>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عنوان المقطع">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p:txBody>
          <a:bodyPr/>
          <a:lstStyle/>
          <a:p>
            <a:fld id="{E4F3282B-1C82-4BED-AC28-5DC8847D1BD7}" type="datetimeFigureOut">
              <a:rPr lang="ar-SA" smtClean="0"/>
              <a:t>10/27/37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B7DDBD14-8227-4CCA-9EF4-05A603703FFA}" type="slidenum">
              <a:rPr lang="ar-SA" smtClean="0"/>
              <a:t>‹#›</a:t>
            </a:fld>
            <a:endParaRPr lang="ar-S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smtClean="0"/>
          </a:p>
        </p:txBody>
      </p:sp>
      <p:sp>
        <p:nvSpPr>
          <p:cNvPr id="2" name="Title 1"/>
          <p:cNvSpPr>
            <a:spLocks noGrp="1"/>
          </p:cNvSpPr>
          <p:nvPr>
            <p:ph type="title"/>
          </p:nvPr>
        </p:nvSpPr>
        <p:spPr>
          <a:xfrm>
            <a:off x="609600" y="274638"/>
            <a:ext cx="7924800" cy="1143000"/>
          </a:xfrm>
        </p:spPr>
        <p:txBody>
          <a:bodyPr/>
          <a:lstStyle/>
          <a:p>
            <a:r>
              <a:rPr lang="ar-SA" smtClean="0"/>
              <a:t>انقر لتحرير نمط العنوان الرئيسي</a:t>
            </a:r>
            <a:endParaRPr lang="en-US" dirty="0"/>
          </a:p>
        </p:txBody>
      </p:sp>
      <p:sp>
        <p:nvSpPr>
          <p:cNvPr id="5" name="Date Placeholder 4"/>
          <p:cNvSpPr>
            <a:spLocks noGrp="1"/>
          </p:cNvSpPr>
          <p:nvPr>
            <p:ph type="dt" sz="half" idx="10"/>
          </p:nvPr>
        </p:nvSpPr>
        <p:spPr/>
        <p:txBody>
          <a:bodyPr/>
          <a:lstStyle/>
          <a:p>
            <a:fld id="{E4F3282B-1C82-4BED-AC28-5DC8847D1BD7}" type="datetimeFigureOut">
              <a:rPr lang="ar-SA" smtClean="0"/>
              <a:t>10/27/37</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B7DDBD14-8227-4CCA-9EF4-05A603703FFA}" type="slidenum">
              <a:rPr lang="ar-SA" smtClean="0"/>
              <a:t>‹#›</a:t>
            </a:fld>
            <a:endParaRPr lang="ar-S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7" name="Date Placeholder 6"/>
          <p:cNvSpPr>
            <a:spLocks noGrp="1"/>
          </p:cNvSpPr>
          <p:nvPr>
            <p:ph type="dt" sz="half" idx="10"/>
          </p:nvPr>
        </p:nvSpPr>
        <p:spPr/>
        <p:txBody>
          <a:bodyPr/>
          <a:lstStyle/>
          <a:p>
            <a:fld id="{E4F3282B-1C82-4BED-AC28-5DC8847D1BD7}" type="datetimeFigureOut">
              <a:rPr lang="ar-SA" smtClean="0"/>
              <a:t>10/27/37</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B7DDBD14-8227-4CCA-9EF4-05A603703FFA}" type="slidenum">
              <a:rPr lang="ar-SA" smtClean="0"/>
              <a:t>‹#›</a:t>
            </a:fld>
            <a:endParaRPr lang="ar-S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ar-SA" smtClean="0"/>
              <a:t>انقر لتحرير نمط العنوان الرئيسي</a:t>
            </a:r>
            <a:endParaRPr lang="en-US" dirty="0"/>
          </a:p>
        </p:txBody>
      </p:sp>
      <p:sp>
        <p:nvSpPr>
          <p:cNvPr id="3" name="Date Placeholder 2"/>
          <p:cNvSpPr>
            <a:spLocks noGrp="1"/>
          </p:cNvSpPr>
          <p:nvPr>
            <p:ph type="dt" sz="half" idx="10"/>
          </p:nvPr>
        </p:nvSpPr>
        <p:spPr/>
        <p:txBody>
          <a:bodyPr/>
          <a:lstStyle/>
          <a:p>
            <a:fld id="{E4F3282B-1C82-4BED-AC28-5DC8847D1BD7}" type="datetimeFigureOut">
              <a:rPr lang="ar-SA" smtClean="0"/>
              <a:t>10/27/37</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B7DDBD14-8227-4CCA-9EF4-05A603703FFA}" type="slidenum">
              <a:rPr lang="ar-SA" smtClean="0"/>
              <a:t>‹#›</a:t>
            </a:fld>
            <a:endParaRPr lang="ar-S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F3282B-1C82-4BED-AC28-5DC8847D1BD7}" type="datetimeFigureOut">
              <a:rPr lang="ar-SA" smtClean="0"/>
              <a:t>10/27/37</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B7DDBD14-8227-4CCA-9EF4-05A603703FFA}" type="slidenum">
              <a:rPr lang="ar-SA" smtClean="0"/>
              <a:t>‹#›</a:t>
            </a:fld>
            <a:endParaRPr lang="ar-S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ar-SA" smtClean="0"/>
              <a:t>انقر لتحرير نمط العنوان الرئيسي</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smtClean="0"/>
              <a:t>انقر لتحرير أنماط النص الرئيسي</a:t>
            </a:r>
          </a:p>
        </p:txBody>
      </p:sp>
      <p:sp>
        <p:nvSpPr>
          <p:cNvPr id="5" name="Date Placeholder 4"/>
          <p:cNvSpPr>
            <a:spLocks noGrp="1"/>
          </p:cNvSpPr>
          <p:nvPr>
            <p:ph type="dt" sz="half" idx="10"/>
          </p:nvPr>
        </p:nvSpPr>
        <p:spPr/>
        <p:txBody>
          <a:bodyPr/>
          <a:lstStyle/>
          <a:p>
            <a:fld id="{E4F3282B-1C82-4BED-AC28-5DC8847D1BD7}" type="datetimeFigureOut">
              <a:rPr lang="ar-SA" smtClean="0"/>
              <a:t>10/27/37</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B7DDBD14-8227-4CCA-9EF4-05A603703FFA}" type="slidenum">
              <a:rPr lang="ar-SA" smtClean="0"/>
              <a:t>‹#›</a:t>
            </a:fld>
            <a:endParaRPr lang="ar-S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صورة ذو تسمية توضيحية">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ar-SA" smtClean="0"/>
              <a:t>انقر لتحرير نمط العنوان الرئيسي</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ar-SA" smtClean="0"/>
              <a:t>انقر فوق الأيقونة لإضافة صورة</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smtClean="0"/>
              <a:t>انقر لتحرير أنماط النص الرئيسي</a:t>
            </a:r>
          </a:p>
        </p:txBody>
      </p:sp>
      <p:sp>
        <p:nvSpPr>
          <p:cNvPr id="5" name="Date Placeholder 4"/>
          <p:cNvSpPr>
            <a:spLocks noGrp="1"/>
          </p:cNvSpPr>
          <p:nvPr>
            <p:ph type="dt" sz="half" idx="10"/>
          </p:nvPr>
        </p:nvSpPr>
        <p:spPr/>
        <p:txBody>
          <a:bodyPr/>
          <a:lstStyle/>
          <a:p>
            <a:fld id="{E4F3282B-1C82-4BED-AC28-5DC8847D1BD7}" type="datetimeFigureOut">
              <a:rPr lang="ar-SA" smtClean="0"/>
              <a:t>10/27/37</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B7DDBD14-8227-4CCA-9EF4-05A603703FFA}" type="slidenum">
              <a:rPr lang="ar-SA" smtClean="0"/>
              <a:t>‹#›</a:t>
            </a:fld>
            <a:endParaRPr lang="ar-S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E4F3282B-1C82-4BED-AC28-5DC8847D1BD7}" type="datetimeFigureOut">
              <a:rPr lang="ar-SA" smtClean="0"/>
              <a:t>10/27/37</a:t>
            </a:fld>
            <a:endParaRPr lang="ar-SA"/>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ar-SA"/>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B7DDBD14-8227-4CCA-9EF4-05A603703FFA}" type="slidenum">
              <a:rPr lang="ar-SA" smtClean="0"/>
              <a:t>‹#›</a:t>
            </a:fld>
            <a:endParaRPr lang="ar-SA"/>
          </a:p>
        </p:txBody>
      </p:sp>
    </p:spTree>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1" eaLnBrk="1" latinLnBrk="0" hangingPunct="1">
        <a:spcBef>
          <a:spcPct val="0"/>
        </a:spcBef>
        <a:buNone/>
        <a:defRPr sz="3000" kern="1200" cap="all" spc="50" baseline="0">
          <a:solidFill>
            <a:schemeClr val="tx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914400" rtl="1"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r" defTabSz="914400" rtl="1"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r" defTabSz="914400" rtl="1"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r" defTabSz="914400" rtl="1"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r" defTabSz="914400" rtl="1"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r" defTabSz="914400" rtl="1"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r" defTabSz="914400" rtl="1"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r" defTabSz="914400" rtl="1"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r" defTabSz="914400" rtl="1"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صورة 3"/>
          <p:cNvPicPr>
            <a:picLocks noChangeAspect="1"/>
          </p:cNvPicPr>
          <p:nvPr/>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992" y="0"/>
            <a:ext cx="9144000" cy="6858000"/>
          </a:xfrm>
          <a:prstGeom prst="rect">
            <a:avLst/>
          </a:prstGeom>
        </p:spPr>
      </p:pic>
      <p:sp>
        <p:nvSpPr>
          <p:cNvPr id="2" name="عنوان 1"/>
          <p:cNvSpPr>
            <a:spLocks noGrp="1"/>
          </p:cNvSpPr>
          <p:nvPr>
            <p:ph type="ctrTitle"/>
          </p:nvPr>
        </p:nvSpPr>
        <p:spPr>
          <a:xfrm>
            <a:off x="1691680" y="620688"/>
            <a:ext cx="5688632" cy="849337"/>
          </a:xfrm>
        </p:spPr>
        <p:style>
          <a:lnRef idx="2">
            <a:schemeClr val="dk1">
              <a:shade val="50000"/>
            </a:schemeClr>
          </a:lnRef>
          <a:fillRef idx="1">
            <a:schemeClr val="dk1"/>
          </a:fillRef>
          <a:effectRef idx="0">
            <a:schemeClr val="dk1"/>
          </a:effectRef>
          <a:fontRef idx="minor">
            <a:schemeClr val="lt1"/>
          </a:fontRef>
        </p:style>
        <p:txBody>
          <a:bodyPr/>
          <a:lstStyle/>
          <a:p>
            <a:r>
              <a:rPr lang="en-US" sz="5400" b="1" dirty="0" smtClean="0">
                <a:solidFill>
                  <a:schemeClr val="bg1">
                    <a:lumMod val="75000"/>
                    <a:lumOff val="25000"/>
                  </a:schemeClr>
                </a:solidFill>
                <a:effectLst>
                  <a:outerShdw blurRad="38100" dist="38100" dir="2700000" algn="tl">
                    <a:srgbClr val="000000">
                      <a:alpha val="43137"/>
                    </a:srgbClr>
                  </a:outerShdw>
                </a:effectLst>
              </a:rPr>
              <a:t>Border Keeper</a:t>
            </a:r>
            <a:endParaRPr lang="ar-SA" sz="5400" b="1" dirty="0">
              <a:solidFill>
                <a:schemeClr val="bg1">
                  <a:lumMod val="75000"/>
                  <a:lumOff val="25000"/>
                </a:schemeClr>
              </a:solidFill>
              <a:effectLst>
                <a:outerShdw blurRad="38100" dist="38100" dir="2700000" algn="tl">
                  <a:srgbClr val="000000">
                    <a:alpha val="43137"/>
                  </a:srgbClr>
                </a:outerShdw>
              </a:effectLst>
            </a:endParaRPr>
          </a:p>
        </p:txBody>
      </p:sp>
      <p:pic>
        <p:nvPicPr>
          <p:cNvPr id="1026" name="Picture 2" descr="C:\Users\base-ebrahim\Desktop\power point\BK.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2666" y="1769683"/>
            <a:ext cx="4657689"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1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sz="quarter" idx="13"/>
          </p:nvPr>
        </p:nvSpPr>
        <p:spPr/>
        <p:txBody>
          <a:bodyPr>
            <a:normAutofit/>
          </a:bodyPr>
          <a:lstStyle/>
          <a:p>
            <a:pPr algn="ctr"/>
            <a:r>
              <a:rPr lang="en-US" sz="2000" dirty="0" smtClean="0">
                <a:solidFill>
                  <a:schemeClr val="accent6">
                    <a:lumMod val="20000"/>
                    <a:lumOff val="80000"/>
                  </a:schemeClr>
                </a:solidFill>
              </a:rPr>
              <a:t>2 Relays special connection method</a:t>
            </a:r>
            <a:endParaRPr lang="ar-SA" sz="2000" dirty="0">
              <a:solidFill>
                <a:schemeClr val="accent6">
                  <a:lumMod val="20000"/>
                  <a:lumOff val="80000"/>
                </a:scheme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060848"/>
            <a:ext cx="8136904"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وان 1"/>
          <p:cNvSpPr>
            <a:spLocks noGrp="1"/>
          </p:cNvSpPr>
          <p:nvPr>
            <p:ph type="title"/>
          </p:nvPr>
        </p:nvSpPr>
        <p:spPr>
          <a:xfrm>
            <a:off x="573596" y="188640"/>
            <a:ext cx="7924800" cy="576064"/>
          </a:xfrm>
        </p:spPr>
        <p:txBody>
          <a:bodyPr/>
          <a:lstStyle/>
          <a:p>
            <a:pPr algn="ctr"/>
            <a:r>
              <a:rPr lang="en-US" dirty="0" smtClean="0">
                <a:solidFill>
                  <a:schemeClr val="accent6">
                    <a:lumMod val="20000"/>
                    <a:lumOff val="80000"/>
                  </a:schemeClr>
                </a:solidFill>
              </a:rPr>
              <a:t>Boarder keeper</a:t>
            </a:r>
            <a:endParaRPr lang="ar-SA" dirty="0"/>
          </a:p>
        </p:txBody>
      </p:sp>
    </p:spTree>
    <p:extLst>
      <p:ext uri="{BB962C8B-B14F-4D97-AF65-F5344CB8AC3E}">
        <p14:creationId xmlns:p14="http://schemas.microsoft.com/office/powerpoint/2010/main" val="3710189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09600" y="274638"/>
            <a:ext cx="7924800" cy="634082"/>
          </a:xfrm>
        </p:spPr>
        <p:txBody>
          <a:bodyPr/>
          <a:lstStyle/>
          <a:p>
            <a:pPr algn="ctr"/>
            <a:r>
              <a:rPr lang="en-US" dirty="0">
                <a:solidFill>
                  <a:schemeClr val="accent6">
                    <a:lumMod val="20000"/>
                    <a:lumOff val="80000"/>
                  </a:schemeClr>
                </a:solidFill>
              </a:rPr>
              <a:t>Border Keeper</a:t>
            </a:r>
            <a:endParaRPr lang="ar-SA" dirty="0"/>
          </a:p>
        </p:txBody>
      </p:sp>
      <p:sp>
        <p:nvSpPr>
          <p:cNvPr id="3" name="عنصر نائب للمحتوى 2"/>
          <p:cNvSpPr>
            <a:spLocks noGrp="1"/>
          </p:cNvSpPr>
          <p:nvPr>
            <p:ph sz="quarter" idx="13"/>
          </p:nvPr>
        </p:nvSpPr>
        <p:spPr/>
        <p:txBody>
          <a:bodyPr>
            <a:normAutofit/>
          </a:bodyPr>
          <a:lstStyle/>
          <a:p>
            <a:r>
              <a:rPr lang="ar-SA" sz="2400" dirty="0">
                <a:solidFill>
                  <a:schemeClr val="accent6">
                    <a:lumMod val="20000"/>
                    <a:lumOff val="80000"/>
                  </a:schemeClr>
                </a:solidFill>
              </a:rPr>
              <a:t>تم استخدام مجموعة من المسننات للاستفادة من الطاقة التشغيلية العظمى للمحركات سابقة الذكر.</a:t>
            </a:r>
          </a:p>
          <a:p>
            <a:endParaRPr lang="ar-SA" sz="2400" dirty="0" smtClean="0">
              <a:solidFill>
                <a:schemeClr val="accent6">
                  <a:lumMod val="20000"/>
                  <a:lumOff val="80000"/>
                </a:schemeClr>
              </a:solidFill>
            </a:endParaRPr>
          </a:p>
          <a:p>
            <a:r>
              <a:rPr lang="ar-SA" sz="2400" dirty="0" smtClean="0">
                <a:solidFill>
                  <a:schemeClr val="accent6">
                    <a:lumMod val="20000"/>
                    <a:lumOff val="80000"/>
                  </a:schemeClr>
                </a:solidFill>
              </a:rPr>
              <a:t>عمدنا على استخدام عدة انواع من الكابلات منها للتحكم ذات قطر صغير ,واخرى مخصصة للتغذية ذات قطر كبير وناقلية عالية ,منها ما هو مفرد او مزدوج او حزمة من الاسلاك مجموعة ومعزولة في كابل واحد.</a:t>
            </a:r>
          </a:p>
          <a:p>
            <a:endParaRPr lang="ar-SA" sz="2400" dirty="0" smtClean="0">
              <a:solidFill>
                <a:schemeClr val="accent6">
                  <a:lumMod val="20000"/>
                  <a:lumOff val="80000"/>
                </a:schemeClr>
              </a:solidFill>
            </a:endParaRPr>
          </a:p>
        </p:txBody>
      </p:sp>
    </p:spTree>
    <p:extLst>
      <p:ext uri="{BB962C8B-B14F-4D97-AF65-F5344CB8AC3E}">
        <p14:creationId xmlns:p14="http://schemas.microsoft.com/office/powerpoint/2010/main" val="1985766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09600" y="274638"/>
            <a:ext cx="7924800" cy="490066"/>
          </a:xfrm>
        </p:spPr>
        <p:txBody>
          <a:bodyPr/>
          <a:lstStyle/>
          <a:p>
            <a:pPr algn="ctr"/>
            <a:r>
              <a:rPr lang="en-US" dirty="0">
                <a:solidFill>
                  <a:schemeClr val="accent6">
                    <a:lumMod val="20000"/>
                    <a:lumOff val="80000"/>
                  </a:schemeClr>
                </a:solidFill>
              </a:rPr>
              <a:t>Border Keeper</a:t>
            </a:r>
            <a:endParaRPr lang="ar-SA" dirty="0"/>
          </a:p>
        </p:txBody>
      </p:sp>
      <p:sp>
        <p:nvSpPr>
          <p:cNvPr id="3" name="عنصر نائب للمحتوى 2"/>
          <p:cNvSpPr>
            <a:spLocks noGrp="1"/>
          </p:cNvSpPr>
          <p:nvPr>
            <p:ph sz="quarter" idx="13"/>
          </p:nvPr>
        </p:nvSpPr>
        <p:spPr/>
        <p:txBody>
          <a:bodyPr>
            <a:normAutofit/>
          </a:bodyPr>
          <a:lstStyle/>
          <a:p>
            <a:r>
              <a:rPr lang="ar-SA" sz="2400" dirty="0" smtClean="0">
                <a:solidFill>
                  <a:schemeClr val="accent6">
                    <a:lumMod val="20000"/>
                    <a:lumOff val="80000"/>
                  </a:schemeClr>
                </a:solidFill>
              </a:rPr>
              <a:t>تم البناء وبشكل يدوي قطعة من السلاح الخفيف ,المكونة من سبطانة مصممة لتستوعب طلقات عيار </a:t>
            </a:r>
            <a:r>
              <a:rPr lang="en-US" sz="2400" dirty="0" smtClean="0">
                <a:solidFill>
                  <a:schemeClr val="accent6">
                    <a:lumMod val="20000"/>
                    <a:lumOff val="80000"/>
                  </a:schemeClr>
                </a:solidFill>
              </a:rPr>
              <a:t>7mm</a:t>
            </a:r>
            <a:r>
              <a:rPr lang="ar-SA" sz="2400" dirty="0" smtClean="0">
                <a:solidFill>
                  <a:schemeClr val="accent6">
                    <a:lumMod val="20000"/>
                    <a:lumOff val="80000"/>
                  </a:schemeClr>
                </a:solidFill>
              </a:rPr>
              <a:t> ,تم صناعة بيت النار من قطعة من الحديد المصمت بأبعاد </a:t>
            </a:r>
            <a:r>
              <a:rPr lang="en-US" sz="2400" dirty="0" smtClean="0">
                <a:solidFill>
                  <a:schemeClr val="accent6">
                    <a:lumMod val="20000"/>
                    <a:lumOff val="80000"/>
                  </a:schemeClr>
                </a:solidFill>
              </a:rPr>
              <a:t>7-6-3cm</a:t>
            </a:r>
            <a:r>
              <a:rPr lang="ar-SA" sz="2400" dirty="0" smtClean="0">
                <a:solidFill>
                  <a:schemeClr val="accent6">
                    <a:lumMod val="20000"/>
                    <a:lumOff val="80000"/>
                  </a:schemeClr>
                </a:solidFill>
              </a:rPr>
              <a:t> تقلل من ارتداد السلاح زودت بزناد الكتروني.</a:t>
            </a:r>
          </a:p>
        </p:txBody>
      </p:sp>
    </p:spTree>
    <p:extLst>
      <p:ext uri="{BB962C8B-B14F-4D97-AF65-F5344CB8AC3E}">
        <p14:creationId xmlns:p14="http://schemas.microsoft.com/office/powerpoint/2010/main" val="42329348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09600" y="44624"/>
            <a:ext cx="7924800" cy="562074"/>
          </a:xfrm>
        </p:spPr>
        <p:txBody>
          <a:bodyPr/>
          <a:lstStyle/>
          <a:p>
            <a:pPr algn="ctr"/>
            <a:r>
              <a:rPr lang="en-US" dirty="0">
                <a:solidFill>
                  <a:schemeClr val="accent6">
                    <a:lumMod val="20000"/>
                    <a:lumOff val="80000"/>
                  </a:schemeClr>
                </a:solidFill>
              </a:rPr>
              <a:t>Border Keeper</a:t>
            </a:r>
            <a:endParaRPr lang="ar-SA" dirty="0"/>
          </a:p>
        </p:txBody>
      </p:sp>
      <p:sp>
        <p:nvSpPr>
          <p:cNvPr id="4" name="سهم للأسفل 3"/>
          <p:cNvSpPr/>
          <p:nvPr/>
        </p:nvSpPr>
        <p:spPr>
          <a:xfrm rot="15812928">
            <a:off x="1944143" y="3178171"/>
            <a:ext cx="484632" cy="978408"/>
          </a:xfrm>
          <a:prstGeom prst="downArrow">
            <a:avLst>
              <a:gd name="adj1" fmla="val 47302"/>
              <a:gd name="adj2" fmla="val 12725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rgbClr val="1B232B"/>
              </a:solidFill>
            </a:endParaRPr>
          </a:p>
        </p:txBody>
      </p:sp>
      <p:sp>
        <p:nvSpPr>
          <p:cNvPr id="5" name="مستطيل 4"/>
          <p:cNvSpPr/>
          <p:nvPr/>
        </p:nvSpPr>
        <p:spPr>
          <a:xfrm>
            <a:off x="35496" y="3659659"/>
            <a:ext cx="1584176" cy="1065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rgbClr val="1B232B"/>
                </a:solidFill>
              </a:rPr>
              <a:t>Android Device</a:t>
            </a:r>
            <a:endParaRPr lang="ar-SA" dirty="0">
              <a:solidFill>
                <a:srgbClr val="1B232B"/>
              </a:solidFill>
            </a:endParaRPr>
          </a:p>
        </p:txBody>
      </p:sp>
      <p:sp>
        <p:nvSpPr>
          <p:cNvPr id="6" name="سهم للأسفل 5"/>
          <p:cNvSpPr/>
          <p:nvPr/>
        </p:nvSpPr>
        <p:spPr>
          <a:xfrm rot="6671568">
            <a:off x="1913758" y="4135828"/>
            <a:ext cx="484632" cy="978408"/>
          </a:xfrm>
          <a:prstGeom prst="downArrow">
            <a:avLst>
              <a:gd name="adj1" fmla="val 47302"/>
              <a:gd name="adj2" fmla="val 127251"/>
            </a:avLst>
          </a:prstGeom>
          <a:solidFill>
            <a:schemeClr val="bg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rgbClr val="1B232B"/>
              </a:solidFill>
            </a:endParaRPr>
          </a:p>
        </p:txBody>
      </p:sp>
      <p:sp>
        <p:nvSpPr>
          <p:cNvPr id="7" name="مستطيل 6"/>
          <p:cNvSpPr/>
          <p:nvPr/>
        </p:nvSpPr>
        <p:spPr>
          <a:xfrm>
            <a:off x="2699792" y="3068163"/>
            <a:ext cx="1585168" cy="10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rgbClr val="1B232B"/>
                </a:solidFill>
              </a:rPr>
              <a:t>User Command</a:t>
            </a:r>
            <a:endParaRPr lang="ar-SA" dirty="0">
              <a:solidFill>
                <a:srgbClr val="1B232B"/>
              </a:solidFill>
            </a:endParaRPr>
          </a:p>
        </p:txBody>
      </p:sp>
      <p:sp>
        <p:nvSpPr>
          <p:cNvPr id="8" name="مستطيل 7"/>
          <p:cNvSpPr/>
          <p:nvPr/>
        </p:nvSpPr>
        <p:spPr>
          <a:xfrm>
            <a:off x="6619250" y="4545459"/>
            <a:ext cx="155315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rgbClr val="1B232B"/>
                </a:solidFill>
              </a:rPr>
              <a:t>IP Camera</a:t>
            </a:r>
            <a:endParaRPr lang="ar-SA" dirty="0">
              <a:solidFill>
                <a:srgbClr val="1B232B"/>
              </a:solidFill>
            </a:endParaRPr>
          </a:p>
        </p:txBody>
      </p:sp>
      <p:sp>
        <p:nvSpPr>
          <p:cNvPr id="9" name="سهم للأسفل 8"/>
          <p:cNvSpPr/>
          <p:nvPr/>
        </p:nvSpPr>
        <p:spPr>
          <a:xfrm rot="16200000">
            <a:off x="5217224" y="2529803"/>
            <a:ext cx="484632" cy="2207127"/>
          </a:xfrm>
          <a:prstGeom prst="downArrow">
            <a:avLst>
              <a:gd name="adj1" fmla="val 47302"/>
              <a:gd name="adj2" fmla="val 8085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rgbClr val="1B232B"/>
              </a:solidFill>
            </a:endParaRPr>
          </a:p>
        </p:txBody>
      </p:sp>
      <p:sp>
        <p:nvSpPr>
          <p:cNvPr id="10" name="مستطيل 9"/>
          <p:cNvSpPr/>
          <p:nvPr/>
        </p:nvSpPr>
        <p:spPr>
          <a:xfrm>
            <a:off x="6660232" y="3068163"/>
            <a:ext cx="1512168" cy="10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rgbClr val="1B232B"/>
                </a:solidFill>
              </a:rPr>
              <a:t>Command receiver</a:t>
            </a:r>
          </a:p>
          <a:p>
            <a:pPr algn="ctr"/>
            <a:r>
              <a:rPr lang="en-US" dirty="0" smtClean="0">
                <a:solidFill>
                  <a:srgbClr val="1B232B"/>
                </a:solidFill>
              </a:rPr>
              <a:t>(HC-05)</a:t>
            </a:r>
            <a:endParaRPr lang="ar-SA" dirty="0">
              <a:solidFill>
                <a:srgbClr val="1B232B"/>
              </a:solidFill>
            </a:endParaRPr>
          </a:p>
        </p:txBody>
      </p:sp>
      <p:sp>
        <p:nvSpPr>
          <p:cNvPr id="11" name="سهم للأسفل 10"/>
          <p:cNvSpPr/>
          <p:nvPr/>
        </p:nvSpPr>
        <p:spPr>
          <a:xfrm rot="10800000">
            <a:off x="7164288" y="2003475"/>
            <a:ext cx="484632" cy="978408"/>
          </a:xfrm>
          <a:prstGeom prst="downArrow">
            <a:avLst>
              <a:gd name="adj1" fmla="val 47302"/>
              <a:gd name="adj2" fmla="val 12725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rgbClr val="1B232B"/>
              </a:solidFill>
            </a:endParaRPr>
          </a:p>
        </p:txBody>
      </p:sp>
      <p:sp>
        <p:nvSpPr>
          <p:cNvPr id="12" name="مستطيل 11"/>
          <p:cNvSpPr/>
          <p:nvPr/>
        </p:nvSpPr>
        <p:spPr>
          <a:xfrm>
            <a:off x="2684470" y="4538389"/>
            <a:ext cx="1585168" cy="978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rgbClr val="1B232B"/>
                </a:solidFill>
              </a:rPr>
              <a:t>Visual Input</a:t>
            </a:r>
          </a:p>
        </p:txBody>
      </p:sp>
      <p:sp>
        <p:nvSpPr>
          <p:cNvPr id="13" name="سهم للأسفل 12"/>
          <p:cNvSpPr/>
          <p:nvPr/>
        </p:nvSpPr>
        <p:spPr>
          <a:xfrm rot="5400000">
            <a:off x="5141863" y="3869482"/>
            <a:ext cx="484632" cy="2120057"/>
          </a:xfrm>
          <a:prstGeom prst="downArrow">
            <a:avLst>
              <a:gd name="adj1" fmla="val 47302"/>
              <a:gd name="adj2" fmla="val 127251"/>
            </a:avLst>
          </a:prstGeom>
          <a:solidFill>
            <a:schemeClr val="bg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rgbClr val="1B232B"/>
              </a:solidFill>
            </a:endParaRPr>
          </a:p>
        </p:txBody>
      </p:sp>
      <p:sp>
        <p:nvSpPr>
          <p:cNvPr id="17" name="مستطيل 16"/>
          <p:cNvSpPr/>
          <p:nvPr/>
        </p:nvSpPr>
        <p:spPr>
          <a:xfrm>
            <a:off x="6660232" y="908720"/>
            <a:ext cx="1512168" cy="1094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rgbClr val="1B232B"/>
                </a:solidFill>
              </a:rPr>
              <a:t>Arduino Circuit</a:t>
            </a:r>
            <a:endParaRPr lang="ar-SA" dirty="0">
              <a:solidFill>
                <a:srgbClr val="1B232B"/>
              </a:solidFill>
            </a:endParaRPr>
          </a:p>
        </p:txBody>
      </p:sp>
      <p:sp>
        <p:nvSpPr>
          <p:cNvPr id="19" name="مستطيل 18"/>
          <p:cNvSpPr/>
          <p:nvPr/>
        </p:nvSpPr>
        <p:spPr>
          <a:xfrm>
            <a:off x="1028499" y="1275461"/>
            <a:ext cx="3342583" cy="923330"/>
          </a:xfrm>
          <a:prstGeom prst="rect">
            <a:avLst/>
          </a:prstGeom>
          <a:noFill/>
        </p:spPr>
        <p:txBody>
          <a:bodyPr wrap="none" lIns="91440" tIns="45720" rIns="91440" bIns="45720">
            <a:spAutoFit/>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Data Flow 2</a:t>
            </a:r>
            <a:endParaRPr lang="ar-SA"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Tree>
    <p:extLst>
      <p:ext uri="{BB962C8B-B14F-4D97-AF65-F5344CB8AC3E}">
        <p14:creationId xmlns:p14="http://schemas.microsoft.com/office/powerpoint/2010/main" val="3879185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sz="quarter" idx="13"/>
          </p:nvPr>
        </p:nvSpPr>
        <p:spPr>
          <a:xfrm>
            <a:off x="609600" y="1052736"/>
            <a:ext cx="7924800" cy="4662264"/>
          </a:xfrm>
        </p:spPr>
        <p:txBody>
          <a:bodyPr>
            <a:normAutofit/>
          </a:bodyPr>
          <a:lstStyle/>
          <a:p>
            <a:pPr>
              <a:buSzPct val="150000"/>
              <a:buFont typeface="Wingdings" pitchFamily="2" charset="2"/>
              <a:buChar char="v"/>
            </a:pPr>
            <a:endParaRPr lang="ar-SA" sz="2400" dirty="0" smtClean="0">
              <a:solidFill>
                <a:schemeClr val="accent6">
                  <a:lumMod val="20000"/>
                  <a:lumOff val="80000"/>
                </a:schemeClr>
              </a:solidFill>
            </a:endParaRPr>
          </a:p>
          <a:p>
            <a:pPr>
              <a:buSzPct val="150000"/>
              <a:buFont typeface="Wingdings" pitchFamily="2" charset="2"/>
              <a:buChar char="v"/>
            </a:pPr>
            <a:r>
              <a:rPr lang="ar-SA" sz="2400" dirty="0" smtClean="0">
                <a:solidFill>
                  <a:schemeClr val="accent6">
                    <a:lumMod val="20000"/>
                    <a:lumOff val="80000"/>
                  </a:schemeClr>
                </a:solidFill>
              </a:rPr>
              <a:t>نقوم بإعداد </a:t>
            </a:r>
            <a:r>
              <a:rPr lang="ar-SA" sz="2400" dirty="0" smtClean="0">
                <a:solidFill>
                  <a:schemeClr val="accent6">
                    <a:lumMod val="20000"/>
                    <a:lumOff val="80000"/>
                  </a:schemeClr>
                </a:solidFill>
              </a:rPr>
              <a:t>ال </a:t>
            </a:r>
            <a:r>
              <a:rPr lang="en-US" sz="2400" dirty="0" smtClean="0">
                <a:solidFill>
                  <a:schemeClr val="accent6">
                    <a:lumMod val="20000"/>
                    <a:lumOff val="80000"/>
                  </a:schemeClr>
                </a:solidFill>
              </a:rPr>
              <a:t>pins</a:t>
            </a:r>
            <a:r>
              <a:rPr lang="ar-SA" sz="2400" dirty="0" smtClean="0">
                <a:solidFill>
                  <a:schemeClr val="accent6">
                    <a:lumMod val="20000"/>
                    <a:lumOff val="80000"/>
                  </a:schemeClr>
                </a:solidFill>
              </a:rPr>
              <a:t> المطلوبة على دارة وهي من 2-----</a:t>
            </a:r>
            <a:r>
              <a:rPr lang="en-US" sz="2400" dirty="0" smtClean="0">
                <a:solidFill>
                  <a:schemeClr val="accent6">
                    <a:lumMod val="20000"/>
                    <a:lumOff val="80000"/>
                  </a:schemeClr>
                </a:solidFill>
              </a:rPr>
              <a:t>&lt;</a:t>
            </a:r>
            <a:r>
              <a:rPr lang="ar-SA" sz="2400" dirty="0" smtClean="0">
                <a:solidFill>
                  <a:schemeClr val="accent6">
                    <a:lumMod val="20000"/>
                    <a:lumOff val="80000"/>
                  </a:schemeClr>
                </a:solidFill>
              </a:rPr>
              <a:t> 10</a:t>
            </a:r>
            <a:r>
              <a:rPr lang="ar-SA" sz="2400" dirty="0">
                <a:solidFill>
                  <a:schemeClr val="accent6">
                    <a:lumMod val="20000"/>
                    <a:lumOff val="80000"/>
                  </a:schemeClr>
                </a:solidFill>
              </a:rPr>
              <a:t> </a:t>
            </a:r>
            <a:r>
              <a:rPr lang="ar-SA" sz="2400" dirty="0" smtClean="0">
                <a:solidFill>
                  <a:schemeClr val="accent6">
                    <a:lumMod val="20000"/>
                    <a:lumOff val="80000"/>
                  </a:schemeClr>
                </a:solidFill>
              </a:rPr>
              <a:t>كمخارج</a:t>
            </a:r>
            <a:r>
              <a:rPr lang="ar-SA" sz="2400" dirty="0" smtClean="0">
                <a:solidFill>
                  <a:schemeClr val="accent6">
                    <a:lumMod val="20000"/>
                    <a:lumOff val="80000"/>
                  </a:schemeClr>
                </a:solidFill>
              </a:rPr>
              <a:t>.</a:t>
            </a:r>
          </a:p>
          <a:p>
            <a:pPr>
              <a:buSzPct val="150000"/>
              <a:buFont typeface="Wingdings" pitchFamily="2" charset="2"/>
              <a:buChar char="v"/>
            </a:pPr>
            <a:endParaRPr lang="ar-SA" sz="2400" dirty="0" smtClean="0">
              <a:solidFill>
                <a:schemeClr val="accent6">
                  <a:lumMod val="20000"/>
                  <a:lumOff val="80000"/>
                </a:schemeClr>
              </a:solidFill>
            </a:endParaRPr>
          </a:p>
          <a:p>
            <a:pPr>
              <a:buSzPct val="150000"/>
              <a:buFont typeface="Wingdings" pitchFamily="2" charset="2"/>
              <a:buChar char="v"/>
            </a:pPr>
            <a:r>
              <a:rPr lang="ar-SA" sz="2400" dirty="0" smtClean="0">
                <a:solidFill>
                  <a:schemeClr val="accent6">
                    <a:lumMod val="20000"/>
                    <a:lumOff val="80000"/>
                  </a:schemeClr>
                </a:solidFill>
              </a:rPr>
              <a:t>نستطيع اعطاء جهد </a:t>
            </a:r>
            <a:r>
              <a:rPr lang="en-US" sz="2400" dirty="0" smtClean="0">
                <a:solidFill>
                  <a:schemeClr val="accent6">
                    <a:lumMod val="20000"/>
                    <a:lumOff val="80000"/>
                  </a:schemeClr>
                </a:solidFill>
              </a:rPr>
              <a:t>high</a:t>
            </a:r>
            <a:r>
              <a:rPr lang="ar-SA" sz="2400" dirty="0" smtClean="0">
                <a:solidFill>
                  <a:schemeClr val="accent6">
                    <a:lumMod val="20000"/>
                    <a:lumOff val="80000"/>
                  </a:schemeClr>
                </a:solidFill>
              </a:rPr>
              <a:t> او </a:t>
            </a:r>
            <a:r>
              <a:rPr lang="en-US" sz="2400" dirty="0" smtClean="0">
                <a:solidFill>
                  <a:schemeClr val="accent6">
                    <a:lumMod val="20000"/>
                    <a:lumOff val="80000"/>
                  </a:schemeClr>
                </a:solidFill>
              </a:rPr>
              <a:t>low</a:t>
            </a:r>
            <a:r>
              <a:rPr lang="ar-SA" sz="2400" dirty="0" smtClean="0">
                <a:solidFill>
                  <a:schemeClr val="accent6">
                    <a:lumMod val="20000"/>
                    <a:lumOff val="80000"/>
                  </a:schemeClr>
                </a:solidFill>
              </a:rPr>
              <a:t> الى الـ </a:t>
            </a:r>
            <a:r>
              <a:rPr lang="en-US" sz="2400" dirty="0" smtClean="0">
                <a:solidFill>
                  <a:schemeClr val="accent6">
                    <a:lumMod val="20000"/>
                    <a:lumOff val="80000"/>
                  </a:schemeClr>
                </a:solidFill>
              </a:rPr>
              <a:t>pins</a:t>
            </a:r>
            <a:r>
              <a:rPr lang="ar-SA" sz="2400" dirty="0" smtClean="0">
                <a:solidFill>
                  <a:schemeClr val="accent6">
                    <a:lumMod val="20000"/>
                    <a:lumOff val="80000"/>
                  </a:schemeClr>
                </a:solidFill>
              </a:rPr>
              <a:t> حسب الحاجة</a:t>
            </a:r>
            <a:r>
              <a:rPr lang="ar-SA" sz="2400" dirty="0" smtClean="0">
                <a:solidFill>
                  <a:schemeClr val="accent6">
                    <a:lumMod val="20000"/>
                    <a:lumOff val="80000"/>
                  </a:schemeClr>
                </a:solidFill>
              </a:rPr>
              <a:t>.</a:t>
            </a:r>
          </a:p>
          <a:p>
            <a:pPr>
              <a:buSzPct val="150000"/>
              <a:buFont typeface="Wingdings" pitchFamily="2" charset="2"/>
              <a:buChar char="v"/>
            </a:pPr>
            <a:endParaRPr lang="ar-SA" sz="2400" dirty="0" smtClean="0">
              <a:solidFill>
                <a:schemeClr val="accent6">
                  <a:lumMod val="20000"/>
                  <a:lumOff val="80000"/>
                </a:schemeClr>
              </a:solidFill>
            </a:endParaRPr>
          </a:p>
          <a:p>
            <a:pPr>
              <a:buSzPct val="150000"/>
              <a:buFont typeface="Wingdings" pitchFamily="2" charset="2"/>
              <a:buChar char="v"/>
            </a:pPr>
            <a:r>
              <a:rPr lang="ar-SA" sz="2400" dirty="0" smtClean="0">
                <a:solidFill>
                  <a:schemeClr val="accent6">
                    <a:lumMod val="20000"/>
                    <a:lumOff val="80000"/>
                  </a:schemeClr>
                </a:solidFill>
              </a:rPr>
              <a:t>نعرف مجموعة محارف للتواصل بين الجهازين</a:t>
            </a:r>
            <a:r>
              <a:rPr lang="ar-SA" sz="2400" dirty="0" smtClean="0">
                <a:solidFill>
                  <a:schemeClr val="accent6">
                    <a:lumMod val="20000"/>
                    <a:lumOff val="80000"/>
                  </a:schemeClr>
                </a:solidFill>
              </a:rPr>
              <a:t>.</a:t>
            </a:r>
          </a:p>
          <a:p>
            <a:pPr>
              <a:buSzPct val="150000"/>
              <a:buFont typeface="Wingdings" pitchFamily="2" charset="2"/>
              <a:buChar char="v"/>
            </a:pPr>
            <a:endParaRPr lang="ar-SA" sz="2400" dirty="0" smtClean="0">
              <a:solidFill>
                <a:schemeClr val="accent6">
                  <a:lumMod val="20000"/>
                  <a:lumOff val="80000"/>
                </a:schemeClr>
              </a:solidFill>
            </a:endParaRPr>
          </a:p>
          <a:p>
            <a:pPr>
              <a:buSzPct val="150000"/>
              <a:buFont typeface="Wingdings" pitchFamily="2" charset="2"/>
              <a:buChar char="v"/>
            </a:pPr>
            <a:r>
              <a:rPr lang="ar-SA" sz="2400" dirty="0" smtClean="0">
                <a:solidFill>
                  <a:schemeClr val="accent6">
                    <a:lumMod val="20000"/>
                    <a:lumOff val="80000"/>
                  </a:schemeClr>
                </a:solidFill>
              </a:rPr>
              <a:t>(</a:t>
            </a:r>
            <a:r>
              <a:rPr lang="en-US" sz="2400" dirty="0" err="1" smtClean="0">
                <a:solidFill>
                  <a:schemeClr val="accent6">
                    <a:lumMod val="20000"/>
                    <a:lumOff val="80000"/>
                  </a:schemeClr>
                </a:solidFill>
              </a:rPr>
              <a:t>serial.read</a:t>
            </a:r>
            <a:r>
              <a:rPr lang="ar-SA" sz="2400" dirty="0" smtClean="0">
                <a:solidFill>
                  <a:schemeClr val="accent6">
                    <a:lumMod val="20000"/>
                    <a:lumOff val="80000"/>
                  </a:schemeClr>
                </a:solidFill>
              </a:rPr>
              <a:t>) هي تعليمة استقبال المحرف.</a:t>
            </a:r>
          </a:p>
        </p:txBody>
      </p:sp>
      <p:sp>
        <p:nvSpPr>
          <p:cNvPr id="4" name="عنوان 1"/>
          <p:cNvSpPr>
            <a:spLocks noGrp="1"/>
          </p:cNvSpPr>
          <p:nvPr>
            <p:ph type="title"/>
          </p:nvPr>
        </p:nvSpPr>
        <p:spPr>
          <a:xfrm>
            <a:off x="609600" y="44624"/>
            <a:ext cx="7924800" cy="562074"/>
          </a:xfrm>
        </p:spPr>
        <p:txBody>
          <a:bodyPr/>
          <a:lstStyle/>
          <a:p>
            <a:pPr algn="ctr"/>
            <a:r>
              <a:rPr lang="en-US" dirty="0" err="1" smtClean="0">
                <a:solidFill>
                  <a:schemeClr val="accent6">
                    <a:lumMod val="20000"/>
                    <a:lumOff val="80000"/>
                  </a:schemeClr>
                </a:solidFill>
              </a:rPr>
              <a:t>Arduino</a:t>
            </a:r>
            <a:r>
              <a:rPr lang="en-US" dirty="0" smtClean="0">
                <a:solidFill>
                  <a:schemeClr val="accent6">
                    <a:lumMod val="20000"/>
                    <a:lumOff val="80000"/>
                  </a:schemeClr>
                </a:solidFill>
              </a:rPr>
              <a:t> code</a:t>
            </a:r>
            <a:endParaRPr lang="ar-SA" dirty="0"/>
          </a:p>
        </p:txBody>
      </p:sp>
    </p:spTree>
    <p:extLst>
      <p:ext uri="{BB962C8B-B14F-4D97-AF65-F5344CB8AC3E}">
        <p14:creationId xmlns:p14="http://schemas.microsoft.com/office/powerpoint/2010/main" val="20345863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وان 1"/>
          <p:cNvSpPr>
            <a:spLocks noGrp="1"/>
          </p:cNvSpPr>
          <p:nvPr>
            <p:ph type="title"/>
          </p:nvPr>
        </p:nvSpPr>
        <p:spPr>
          <a:xfrm>
            <a:off x="609600" y="44624"/>
            <a:ext cx="7924800" cy="562074"/>
          </a:xfrm>
        </p:spPr>
        <p:txBody>
          <a:bodyPr/>
          <a:lstStyle/>
          <a:p>
            <a:pPr algn="ctr"/>
            <a:r>
              <a:rPr lang="en-US" dirty="0">
                <a:solidFill>
                  <a:schemeClr val="accent6">
                    <a:lumMod val="20000"/>
                    <a:lumOff val="80000"/>
                  </a:schemeClr>
                </a:solidFill>
              </a:rPr>
              <a:t>Border Keeper</a:t>
            </a:r>
            <a:endParaRPr lang="ar-SA" dirty="0"/>
          </a:p>
        </p:txBody>
      </p:sp>
      <p:sp>
        <p:nvSpPr>
          <p:cNvPr id="6" name="مستطيل 5"/>
          <p:cNvSpPr/>
          <p:nvPr/>
        </p:nvSpPr>
        <p:spPr>
          <a:xfrm>
            <a:off x="6732240" y="3103715"/>
            <a:ext cx="1584176" cy="1065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rgbClr val="1B232B"/>
                </a:solidFill>
              </a:rPr>
              <a:t>Remote Control Device</a:t>
            </a:r>
            <a:endParaRPr lang="ar-SA" dirty="0">
              <a:solidFill>
                <a:srgbClr val="1B232B"/>
              </a:solidFill>
            </a:endParaRPr>
          </a:p>
        </p:txBody>
      </p:sp>
      <p:sp>
        <p:nvSpPr>
          <p:cNvPr id="7" name="سهم إلى اليمين 6"/>
          <p:cNvSpPr/>
          <p:nvPr/>
        </p:nvSpPr>
        <p:spPr>
          <a:xfrm rot="13934344">
            <a:off x="5909627" y="2406367"/>
            <a:ext cx="812079" cy="466822"/>
          </a:xfrm>
          <a:prstGeom prst="rightArrow">
            <a:avLst>
              <a:gd name="adj1" fmla="val 50000"/>
              <a:gd name="adj2" fmla="val 6634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rgbClr val="1B232B"/>
              </a:solidFill>
            </a:endParaRPr>
          </a:p>
        </p:txBody>
      </p:sp>
      <p:sp>
        <p:nvSpPr>
          <p:cNvPr id="8" name="مستطيل 7"/>
          <p:cNvSpPr/>
          <p:nvPr/>
        </p:nvSpPr>
        <p:spPr>
          <a:xfrm>
            <a:off x="4499992" y="1340768"/>
            <a:ext cx="138250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rgbClr val="1B232B"/>
                </a:solidFill>
              </a:rPr>
              <a:t>Wi-Fi Connect to Network</a:t>
            </a:r>
            <a:endParaRPr lang="ar-SA" dirty="0">
              <a:solidFill>
                <a:srgbClr val="1B232B"/>
              </a:solidFill>
            </a:endParaRPr>
          </a:p>
        </p:txBody>
      </p:sp>
      <p:sp>
        <p:nvSpPr>
          <p:cNvPr id="9" name="سهم للأسفل 8"/>
          <p:cNvSpPr/>
          <p:nvPr/>
        </p:nvSpPr>
        <p:spPr>
          <a:xfrm rot="3041846">
            <a:off x="6038957" y="4166695"/>
            <a:ext cx="431523" cy="832026"/>
          </a:xfrm>
          <a:prstGeom prst="down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rgbClr val="1B232B"/>
              </a:solidFill>
            </a:endParaRPr>
          </a:p>
        </p:txBody>
      </p:sp>
      <p:sp>
        <p:nvSpPr>
          <p:cNvPr id="10" name="مستطيل 9"/>
          <p:cNvSpPr/>
          <p:nvPr/>
        </p:nvSpPr>
        <p:spPr>
          <a:xfrm>
            <a:off x="4427984" y="4800646"/>
            <a:ext cx="1368152" cy="1076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rgbClr val="1B232B"/>
                </a:solidFill>
              </a:rPr>
              <a:t>Bluetooth Pair Devices</a:t>
            </a:r>
            <a:endParaRPr lang="ar-SA" dirty="0">
              <a:solidFill>
                <a:srgbClr val="1B232B"/>
              </a:solidFill>
            </a:endParaRPr>
          </a:p>
        </p:txBody>
      </p:sp>
      <p:sp>
        <p:nvSpPr>
          <p:cNvPr id="13" name="سهم إلى اليمين 12"/>
          <p:cNvSpPr/>
          <p:nvPr/>
        </p:nvSpPr>
        <p:spPr>
          <a:xfrm rot="13934344">
            <a:off x="3580010" y="4103298"/>
            <a:ext cx="812079" cy="466822"/>
          </a:xfrm>
          <a:prstGeom prst="rightArrow">
            <a:avLst>
              <a:gd name="adj1" fmla="val 50000"/>
              <a:gd name="adj2" fmla="val 66340"/>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rgbClr val="1B232B"/>
              </a:solidFill>
            </a:endParaRPr>
          </a:p>
        </p:txBody>
      </p:sp>
      <p:sp>
        <p:nvSpPr>
          <p:cNvPr id="14" name="شكل بيضاوي 13"/>
          <p:cNvSpPr/>
          <p:nvPr/>
        </p:nvSpPr>
        <p:spPr>
          <a:xfrm>
            <a:off x="2267744" y="2711786"/>
            <a:ext cx="1692898" cy="14372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rgbClr val="1B232B"/>
                </a:solidFill>
              </a:rPr>
              <a:t>Application Ready</a:t>
            </a:r>
            <a:endParaRPr lang="ar-SA" dirty="0">
              <a:solidFill>
                <a:srgbClr val="1B232B"/>
              </a:solidFill>
            </a:endParaRPr>
          </a:p>
        </p:txBody>
      </p:sp>
      <p:sp>
        <p:nvSpPr>
          <p:cNvPr id="15" name="سهم إلى اليمين 14"/>
          <p:cNvSpPr/>
          <p:nvPr/>
        </p:nvSpPr>
        <p:spPr>
          <a:xfrm rot="8019888">
            <a:off x="3716767" y="2354327"/>
            <a:ext cx="812079" cy="466822"/>
          </a:xfrm>
          <a:prstGeom prst="rightArrow">
            <a:avLst>
              <a:gd name="adj1" fmla="val 50000"/>
              <a:gd name="adj2" fmla="val 6634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rgbClr val="1B232B"/>
              </a:solidFill>
            </a:endParaRPr>
          </a:p>
        </p:txBody>
      </p:sp>
      <p:sp>
        <p:nvSpPr>
          <p:cNvPr id="16" name="سهم إلى اليمين 15"/>
          <p:cNvSpPr/>
          <p:nvPr/>
        </p:nvSpPr>
        <p:spPr>
          <a:xfrm rot="13418710">
            <a:off x="1861705" y="2227595"/>
            <a:ext cx="812079" cy="466822"/>
          </a:xfrm>
          <a:prstGeom prst="rightArrow">
            <a:avLst>
              <a:gd name="adj1" fmla="val 50000"/>
              <a:gd name="adj2" fmla="val 66340"/>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rgbClr val="1B232B"/>
              </a:solidFill>
            </a:endParaRPr>
          </a:p>
        </p:txBody>
      </p:sp>
      <p:sp>
        <p:nvSpPr>
          <p:cNvPr id="17" name="سهم إلى اليمين 16"/>
          <p:cNvSpPr/>
          <p:nvPr/>
        </p:nvSpPr>
        <p:spPr>
          <a:xfrm rot="8287667">
            <a:off x="1763597" y="4072463"/>
            <a:ext cx="812079" cy="466822"/>
          </a:xfrm>
          <a:prstGeom prst="rightArrow">
            <a:avLst>
              <a:gd name="adj1" fmla="val 50000"/>
              <a:gd name="adj2" fmla="val 66340"/>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rgbClr val="1B232B"/>
              </a:solidFill>
            </a:endParaRPr>
          </a:p>
        </p:txBody>
      </p:sp>
      <p:sp>
        <p:nvSpPr>
          <p:cNvPr id="18" name="مستطيل 17"/>
          <p:cNvSpPr/>
          <p:nvPr/>
        </p:nvSpPr>
        <p:spPr>
          <a:xfrm>
            <a:off x="93184" y="1340768"/>
            <a:ext cx="174138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rgbClr val="1B232B"/>
                </a:solidFill>
              </a:rPr>
              <a:t>Manual Mode</a:t>
            </a:r>
            <a:endParaRPr lang="ar-SA" dirty="0">
              <a:solidFill>
                <a:srgbClr val="1B232B"/>
              </a:solidFill>
            </a:endParaRPr>
          </a:p>
        </p:txBody>
      </p:sp>
      <p:sp>
        <p:nvSpPr>
          <p:cNvPr id="20" name="مستطيل 19"/>
          <p:cNvSpPr/>
          <p:nvPr/>
        </p:nvSpPr>
        <p:spPr>
          <a:xfrm>
            <a:off x="93184" y="4545124"/>
            <a:ext cx="1670504"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rgbClr val="1B232B"/>
                </a:solidFill>
              </a:rPr>
              <a:t>Automatic Mode</a:t>
            </a:r>
            <a:endParaRPr lang="ar-SA" dirty="0">
              <a:solidFill>
                <a:srgbClr val="1B232B"/>
              </a:solidFill>
            </a:endParaRPr>
          </a:p>
        </p:txBody>
      </p:sp>
      <p:sp>
        <p:nvSpPr>
          <p:cNvPr id="19" name="مستطيل 18"/>
          <p:cNvSpPr/>
          <p:nvPr/>
        </p:nvSpPr>
        <p:spPr>
          <a:xfrm>
            <a:off x="6271157" y="877688"/>
            <a:ext cx="2765339" cy="1754326"/>
          </a:xfrm>
          <a:prstGeom prst="rect">
            <a:avLst/>
          </a:prstGeom>
          <a:noFill/>
        </p:spPr>
        <p:txBody>
          <a:bodyPr wrap="square" lIns="91440" tIns="45720" rIns="91440" bIns="45720">
            <a:spAutoFit/>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Robot Control</a:t>
            </a:r>
            <a:endParaRPr lang="ar-SA"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Tree>
    <p:extLst>
      <p:ext uri="{BB962C8B-B14F-4D97-AF65-F5344CB8AC3E}">
        <p14:creationId xmlns:p14="http://schemas.microsoft.com/office/powerpoint/2010/main" val="215619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09600" y="274638"/>
            <a:ext cx="7924800" cy="634082"/>
          </a:xfrm>
        </p:spPr>
        <p:txBody>
          <a:bodyPr/>
          <a:lstStyle/>
          <a:p>
            <a:pPr algn="ctr"/>
            <a:r>
              <a:rPr lang="en-US" dirty="0">
                <a:solidFill>
                  <a:schemeClr val="accent6">
                    <a:lumMod val="20000"/>
                    <a:lumOff val="80000"/>
                  </a:schemeClr>
                </a:solidFill>
              </a:rPr>
              <a:t>Border Keeper</a:t>
            </a:r>
            <a:endParaRPr lang="ar-SA" dirty="0"/>
          </a:p>
        </p:txBody>
      </p:sp>
      <p:sp>
        <p:nvSpPr>
          <p:cNvPr id="3" name="عنصر نائب للمحتوى 2"/>
          <p:cNvSpPr>
            <a:spLocks noGrp="1"/>
          </p:cNvSpPr>
          <p:nvPr>
            <p:ph sz="quarter" idx="13"/>
          </p:nvPr>
        </p:nvSpPr>
        <p:spPr/>
        <p:txBody>
          <a:bodyPr>
            <a:normAutofit/>
          </a:bodyPr>
          <a:lstStyle/>
          <a:p>
            <a:r>
              <a:rPr lang="ar-SA" sz="2400" dirty="0">
                <a:solidFill>
                  <a:schemeClr val="accent6">
                    <a:lumMod val="20000"/>
                    <a:lumOff val="80000"/>
                  </a:schemeClr>
                </a:solidFill>
              </a:rPr>
              <a:t>قمنا بكتابة برنامج ينصب على هاتف ذكي يرسل اوامر المستخدم الى الدارة سابقة الذكر</a:t>
            </a:r>
            <a:r>
              <a:rPr lang="ar-SA" sz="2400" dirty="0" smtClean="0">
                <a:solidFill>
                  <a:schemeClr val="accent6">
                    <a:lumMod val="20000"/>
                    <a:lumOff val="80000"/>
                  </a:schemeClr>
                </a:solidFill>
              </a:rPr>
              <a:t>.</a:t>
            </a:r>
            <a:endParaRPr lang="ar-SA" sz="2400" dirty="0">
              <a:solidFill>
                <a:schemeClr val="accent6">
                  <a:lumMod val="20000"/>
                  <a:lumOff val="80000"/>
                </a:schemeClr>
              </a:solidFill>
            </a:endParaRPr>
          </a:p>
          <a:p>
            <a:endParaRPr lang="ar-SA" sz="2400" dirty="0" smtClean="0">
              <a:solidFill>
                <a:schemeClr val="accent6">
                  <a:lumMod val="20000"/>
                  <a:lumOff val="80000"/>
                </a:schemeClr>
              </a:solidFill>
            </a:endParaRPr>
          </a:p>
          <a:p>
            <a:r>
              <a:rPr lang="ar-SA" sz="2400" dirty="0" smtClean="0">
                <a:solidFill>
                  <a:schemeClr val="accent6">
                    <a:lumMod val="20000"/>
                    <a:lumOff val="80000"/>
                  </a:schemeClr>
                </a:solidFill>
              </a:rPr>
              <a:t>يتمتع </a:t>
            </a:r>
            <a:r>
              <a:rPr lang="ar-SA" sz="2400" dirty="0">
                <a:solidFill>
                  <a:schemeClr val="accent6">
                    <a:lumMod val="20000"/>
                    <a:lumOff val="80000"/>
                  </a:schemeClr>
                </a:solidFill>
              </a:rPr>
              <a:t>هذا التطبيق بخاصية نقل الفيديو من الروبوت الى المستخدم بالوقت الحقيقي دون </a:t>
            </a:r>
            <a:r>
              <a:rPr lang="ar-SA" sz="2400" dirty="0" smtClean="0">
                <a:solidFill>
                  <a:schemeClr val="accent6">
                    <a:lumMod val="20000"/>
                    <a:lumOff val="80000"/>
                  </a:schemeClr>
                </a:solidFill>
              </a:rPr>
              <a:t>تأخير.</a:t>
            </a:r>
          </a:p>
          <a:p>
            <a:endParaRPr lang="ar-SA" sz="2400" dirty="0" smtClean="0">
              <a:solidFill>
                <a:schemeClr val="accent6">
                  <a:lumMod val="20000"/>
                  <a:lumOff val="80000"/>
                </a:schemeClr>
              </a:solidFill>
            </a:endParaRPr>
          </a:p>
          <a:p>
            <a:r>
              <a:rPr lang="ar-SA" sz="2400" dirty="0" smtClean="0">
                <a:solidFill>
                  <a:schemeClr val="accent6">
                    <a:lumMod val="20000"/>
                    <a:lumOff val="80000"/>
                  </a:schemeClr>
                </a:solidFill>
              </a:rPr>
              <a:t>يعتمد المشروع على تقنيتي اتصال الاولى عن طريق </a:t>
            </a:r>
            <a:r>
              <a:rPr lang="en-US" sz="2400" dirty="0" smtClean="0">
                <a:solidFill>
                  <a:schemeClr val="accent6">
                    <a:lumMod val="20000"/>
                    <a:lumOff val="80000"/>
                  </a:schemeClr>
                </a:solidFill>
              </a:rPr>
              <a:t>Bluetooth</a:t>
            </a:r>
            <a:r>
              <a:rPr lang="ar-SA" sz="2400" dirty="0" smtClean="0">
                <a:solidFill>
                  <a:schemeClr val="accent6">
                    <a:lumMod val="20000"/>
                    <a:lumOff val="80000"/>
                  </a:schemeClr>
                </a:solidFill>
              </a:rPr>
              <a:t> والاخرى عن طريق </a:t>
            </a:r>
            <a:r>
              <a:rPr lang="en-US" sz="2400" dirty="0" smtClean="0">
                <a:solidFill>
                  <a:schemeClr val="accent6">
                    <a:lumMod val="20000"/>
                    <a:lumOff val="80000"/>
                  </a:schemeClr>
                </a:solidFill>
              </a:rPr>
              <a:t>Wi-Fi</a:t>
            </a:r>
            <a:r>
              <a:rPr lang="ar-SA" sz="2400" dirty="0" smtClean="0">
                <a:solidFill>
                  <a:schemeClr val="accent6">
                    <a:lumMod val="20000"/>
                    <a:lumOff val="80000"/>
                  </a:schemeClr>
                </a:solidFill>
              </a:rPr>
              <a:t>.</a:t>
            </a:r>
            <a:endParaRPr lang="ar-SA" sz="2400" dirty="0" smtClean="0">
              <a:solidFill>
                <a:schemeClr val="accent6">
                  <a:lumMod val="20000"/>
                  <a:lumOff val="80000"/>
                </a:schemeClr>
              </a:solidFill>
            </a:endParaRPr>
          </a:p>
          <a:p>
            <a:endParaRPr lang="ar-SA" sz="2400" dirty="0" smtClean="0">
              <a:solidFill>
                <a:schemeClr val="accent6">
                  <a:lumMod val="20000"/>
                  <a:lumOff val="80000"/>
                </a:schemeClr>
              </a:solidFill>
            </a:endParaRPr>
          </a:p>
        </p:txBody>
      </p:sp>
    </p:spTree>
    <p:extLst>
      <p:ext uri="{BB962C8B-B14F-4D97-AF65-F5344CB8AC3E}">
        <p14:creationId xmlns:p14="http://schemas.microsoft.com/office/powerpoint/2010/main" val="28466615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sz="quarter" idx="13"/>
          </p:nvPr>
        </p:nvSpPr>
        <p:spPr/>
        <p:txBody>
          <a:bodyPr/>
          <a:lstStyle/>
          <a:p>
            <a:endParaRPr lang="ar-SA"/>
          </a:p>
        </p:txBody>
      </p:sp>
      <p:pic>
        <p:nvPicPr>
          <p:cNvPr id="4" name="Picture 2" descr="C:\Users\base-ebrahim\Documents\DewMobile\Zapya\photo\Screenshot_2016-08-01-07-22-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556792"/>
            <a:ext cx="8169871" cy="4812553"/>
          </a:xfrm>
          <a:prstGeom prst="rect">
            <a:avLst/>
          </a:prstGeom>
          <a:noFill/>
          <a:extLst>
            <a:ext uri="{909E8E84-426E-40DD-AFC4-6F175D3DCCD1}">
              <a14:hiddenFill xmlns:a14="http://schemas.microsoft.com/office/drawing/2010/main">
                <a:solidFill>
                  <a:srgbClr val="FFFFFF"/>
                </a:solidFill>
              </a14:hiddenFill>
            </a:ext>
          </a:extLst>
        </p:spPr>
      </p:pic>
      <p:sp>
        <p:nvSpPr>
          <p:cNvPr id="5" name="عنوان 1"/>
          <p:cNvSpPr>
            <a:spLocks noGrp="1"/>
          </p:cNvSpPr>
          <p:nvPr>
            <p:ph type="title"/>
          </p:nvPr>
        </p:nvSpPr>
        <p:spPr>
          <a:xfrm>
            <a:off x="609600" y="274638"/>
            <a:ext cx="7924800" cy="562074"/>
          </a:xfrm>
        </p:spPr>
        <p:txBody>
          <a:bodyPr/>
          <a:lstStyle/>
          <a:p>
            <a:pPr algn="ctr"/>
            <a:r>
              <a:rPr lang="en-US" dirty="0">
                <a:solidFill>
                  <a:schemeClr val="accent6">
                    <a:lumMod val="20000"/>
                    <a:lumOff val="80000"/>
                  </a:schemeClr>
                </a:solidFill>
              </a:rPr>
              <a:t>Border Keeper</a:t>
            </a:r>
            <a:endParaRPr lang="ar-SA" dirty="0"/>
          </a:p>
        </p:txBody>
      </p:sp>
    </p:spTree>
    <p:extLst>
      <p:ext uri="{BB962C8B-B14F-4D97-AF65-F5344CB8AC3E}">
        <p14:creationId xmlns:p14="http://schemas.microsoft.com/office/powerpoint/2010/main" val="1915335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وان 1"/>
          <p:cNvSpPr>
            <a:spLocks noGrp="1"/>
          </p:cNvSpPr>
          <p:nvPr>
            <p:ph type="title"/>
          </p:nvPr>
        </p:nvSpPr>
        <p:spPr>
          <a:xfrm>
            <a:off x="609600" y="274638"/>
            <a:ext cx="7924800" cy="490066"/>
          </a:xfrm>
        </p:spPr>
        <p:txBody>
          <a:bodyPr/>
          <a:lstStyle/>
          <a:p>
            <a:pPr algn="ctr"/>
            <a:r>
              <a:rPr lang="en-US" dirty="0">
                <a:solidFill>
                  <a:schemeClr val="accent6">
                    <a:lumMod val="20000"/>
                    <a:lumOff val="80000"/>
                  </a:schemeClr>
                </a:solidFill>
              </a:rPr>
              <a:t>Border Keeper</a:t>
            </a:r>
            <a:endParaRPr lang="ar-SA" dirty="0"/>
          </a:p>
        </p:txBody>
      </p:sp>
      <p:sp>
        <p:nvSpPr>
          <p:cNvPr id="5" name="عنصر نائب للمحتوى 2"/>
          <p:cNvSpPr>
            <a:spLocks noGrp="1"/>
          </p:cNvSpPr>
          <p:nvPr>
            <p:ph sz="quarter" idx="13"/>
          </p:nvPr>
        </p:nvSpPr>
        <p:spPr>
          <a:xfrm>
            <a:off x="609600" y="1600200"/>
            <a:ext cx="7924800" cy="4114800"/>
          </a:xfrm>
        </p:spPr>
        <p:txBody>
          <a:bodyPr>
            <a:normAutofit/>
          </a:bodyPr>
          <a:lstStyle/>
          <a:p>
            <a:r>
              <a:rPr lang="ar-SA" sz="2400" dirty="0" smtClean="0">
                <a:solidFill>
                  <a:schemeClr val="accent6">
                    <a:lumMod val="20000"/>
                    <a:lumOff val="80000"/>
                  </a:schemeClr>
                </a:solidFill>
              </a:rPr>
              <a:t>يتميز التطبيق الخاص بالتحكم بطريقة عمل الروبوت بالواجهات الرسومية سهلة التعامل والفهم, ومكونة من 8 أزرار توجيه وزر اطلاق وزر للأمان.</a:t>
            </a:r>
          </a:p>
          <a:p>
            <a:endParaRPr lang="ar-SA" sz="2400" dirty="0" smtClean="0">
              <a:solidFill>
                <a:schemeClr val="accent6">
                  <a:lumMod val="20000"/>
                  <a:lumOff val="80000"/>
                </a:schemeClr>
              </a:solidFill>
            </a:endParaRPr>
          </a:p>
          <a:p>
            <a:r>
              <a:rPr lang="ar-SA" sz="2400" dirty="0" smtClean="0">
                <a:solidFill>
                  <a:schemeClr val="accent6">
                    <a:lumMod val="20000"/>
                    <a:lumOff val="80000"/>
                  </a:schemeClr>
                </a:solidFill>
              </a:rPr>
              <a:t>يتم نقل الفيديو </a:t>
            </a:r>
            <a:r>
              <a:rPr lang="en-US" sz="2400" dirty="0" smtClean="0">
                <a:solidFill>
                  <a:schemeClr val="accent6">
                    <a:lumMod val="20000"/>
                    <a:lumOff val="80000"/>
                  </a:schemeClr>
                </a:solidFill>
              </a:rPr>
              <a:t>real time</a:t>
            </a:r>
            <a:r>
              <a:rPr lang="ar-SA" sz="2400" dirty="0" smtClean="0">
                <a:solidFill>
                  <a:schemeClr val="accent6">
                    <a:lumMod val="20000"/>
                    <a:lumOff val="80000"/>
                  </a:schemeClr>
                </a:solidFill>
              </a:rPr>
              <a:t> الى </a:t>
            </a:r>
            <a:r>
              <a:rPr lang="en-US" sz="2400" dirty="0" smtClean="0">
                <a:solidFill>
                  <a:schemeClr val="accent6">
                    <a:lumMod val="20000"/>
                    <a:lumOff val="80000"/>
                  </a:schemeClr>
                </a:solidFill>
              </a:rPr>
              <a:t>view</a:t>
            </a:r>
            <a:r>
              <a:rPr lang="ar-SA" sz="2400" dirty="0" smtClean="0">
                <a:solidFill>
                  <a:schemeClr val="accent6">
                    <a:lumMod val="20000"/>
                    <a:lumOff val="80000"/>
                  </a:schemeClr>
                </a:solidFill>
              </a:rPr>
              <a:t> مخصص للتعامل مع ال </a:t>
            </a:r>
            <a:r>
              <a:rPr lang="en-US" sz="2400" dirty="0" err="1" smtClean="0">
                <a:solidFill>
                  <a:schemeClr val="accent6">
                    <a:lumMod val="20000"/>
                    <a:lumOff val="80000"/>
                  </a:schemeClr>
                </a:solidFill>
              </a:rPr>
              <a:t>ip</a:t>
            </a:r>
            <a:r>
              <a:rPr lang="en-US" sz="2400" dirty="0" smtClean="0">
                <a:solidFill>
                  <a:schemeClr val="accent6">
                    <a:lumMod val="20000"/>
                    <a:lumOff val="80000"/>
                  </a:schemeClr>
                </a:solidFill>
              </a:rPr>
              <a:t> camera</a:t>
            </a:r>
            <a:r>
              <a:rPr lang="ar-SA" sz="2400" dirty="0" smtClean="0">
                <a:solidFill>
                  <a:schemeClr val="accent6">
                    <a:lumMod val="20000"/>
                    <a:lumOff val="80000"/>
                  </a:schemeClr>
                </a:solidFill>
              </a:rPr>
              <a:t> وبواسطة </a:t>
            </a:r>
            <a:r>
              <a:rPr lang="en-US" sz="2400" dirty="0" smtClean="0">
                <a:solidFill>
                  <a:schemeClr val="accent6">
                    <a:lumMod val="20000"/>
                    <a:lumOff val="80000"/>
                  </a:schemeClr>
                </a:solidFill>
              </a:rPr>
              <a:t>custom java class</a:t>
            </a:r>
            <a:r>
              <a:rPr lang="ar-SA" sz="2400" dirty="0" smtClean="0">
                <a:solidFill>
                  <a:schemeClr val="accent6">
                    <a:lumMod val="20000"/>
                    <a:lumOff val="80000"/>
                  </a:schemeClr>
                </a:solidFill>
              </a:rPr>
              <a:t>.</a:t>
            </a:r>
          </a:p>
          <a:p>
            <a:endParaRPr lang="ar-SA" sz="2400" dirty="0">
              <a:solidFill>
                <a:schemeClr val="accent6">
                  <a:lumMod val="20000"/>
                  <a:lumOff val="80000"/>
                </a:schemeClr>
              </a:solidFill>
            </a:endParaRPr>
          </a:p>
          <a:p>
            <a:r>
              <a:rPr lang="ar-SA" sz="2400" dirty="0" smtClean="0">
                <a:solidFill>
                  <a:schemeClr val="accent6">
                    <a:lumMod val="20000"/>
                    <a:lumOff val="80000"/>
                  </a:schemeClr>
                </a:solidFill>
              </a:rPr>
              <a:t>يشكل الامان في عنصرا هاما ويتمثل ب امكانية وضع كلمة مرور خاصة للاتصال </a:t>
            </a:r>
            <a:r>
              <a:rPr lang="en-US" sz="2400" dirty="0" smtClean="0">
                <a:solidFill>
                  <a:schemeClr val="accent6">
                    <a:lumMod val="20000"/>
                    <a:lumOff val="80000"/>
                  </a:schemeClr>
                </a:solidFill>
              </a:rPr>
              <a:t>Wi-Fi</a:t>
            </a:r>
            <a:r>
              <a:rPr lang="ar-SA" sz="2400" dirty="0" smtClean="0">
                <a:solidFill>
                  <a:schemeClr val="accent6">
                    <a:lumMod val="20000"/>
                    <a:lumOff val="80000"/>
                  </a:schemeClr>
                </a:solidFill>
              </a:rPr>
              <a:t> مع ال </a:t>
            </a:r>
            <a:r>
              <a:rPr lang="en-US" sz="2400" dirty="0" err="1" smtClean="0">
                <a:solidFill>
                  <a:schemeClr val="accent6">
                    <a:lumMod val="20000"/>
                    <a:lumOff val="80000"/>
                  </a:schemeClr>
                </a:solidFill>
              </a:rPr>
              <a:t>ip</a:t>
            </a:r>
            <a:r>
              <a:rPr lang="en-US" sz="2400" dirty="0" smtClean="0">
                <a:solidFill>
                  <a:schemeClr val="accent6">
                    <a:lumMod val="20000"/>
                    <a:lumOff val="80000"/>
                  </a:schemeClr>
                </a:solidFill>
              </a:rPr>
              <a:t> camera</a:t>
            </a:r>
            <a:r>
              <a:rPr lang="ar-SA" sz="2400" dirty="0" smtClean="0">
                <a:solidFill>
                  <a:schemeClr val="accent6">
                    <a:lumMod val="20000"/>
                    <a:lumOff val="80000"/>
                  </a:schemeClr>
                </a:solidFill>
              </a:rPr>
              <a:t> وبالإضافة الى ال </a:t>
            </a:r>
            <a:r>
              <a:rPr lang="en-US" sz="2400" dirty="0" smtClean="0">
                <a:solidFill>
                  <a:schemeClr val="accent6">
                    <a:lumMod val="20000"/>
                    <a:lumOff val="80000"/>
                  </a:schemeClr>
                </a:solidFill>
              </a:rPr>
              <a:t>pairing password</a:t>
            </a:r>
            <a:r>
              <a:rPr lang="ar-SA" sz="2400" dirty="0" smtClean="0">
                <a:solidFill>
                  <a:schemeClr val="accent6">
                    <a:lumMod val="20000"/>
                    <a:lumOff val="80000"/>
                  </a:schemeClr>
                </a:solidFill>
              </a:rPr>
              <a:t> لاتصال البلوتوث.</a:t>
            </a:r>
          </a:p>
          <a:p>
            <a:endParaRPr lang="ar-SA" sz="2400" dirty="0" smtClean="0">
              <a:solidFill>
                <a:schemeClr val="accent6">
                  <a:lumMod val="20000"/>
                  <a:lumOff val="80000"/>
                </a:schemeClr>
              </a:solidFill>
            </a:endParaRPr>
          </a:p>
          <a:p>
            <a:endParaRPr lang="ar-SA" sz="2400" dirty="0" smtClean="0">
              <a:solidFill>
                <a:schemeClr val="accent6">
                  <a:lumMod val="20000"/>
                  <a:lumOff val="80000"/>
                </a:schemeClr>
              </a:solidFill>
            </a:endParaRPr>
          </a:p>
        </p:txBody>
      </p:sp>
    </p:spTree>
    <p:extLst>
      <p:ext uri="{BB962C8B-B14F-4D97-AF65-F5344CB8AC3E}">
        <p14:creationId xmlns:p14="http://schemas.microsoft.com/office/powerpoint/2010/main" val="3034526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539552" y="404664"/>
            <a:ext cx="7924800" cy="738336"/>
          </a:xfrm>
        </p:spPr>
        <p:txBody>
          <a:bodyPr/>
          <a:lstStyle/>
          <a:p>
            <a:pPr algn="ctr"/>
            <a:r>
              <a:rPr lang="ar-SA" sz="4400" b="1" dirty="0" smtClean="0">
                <a:solidFill>
                  <a:schemeClr val="tx1">
                    <a:lumMod val="10000"/>
                    <a:lumOff val="90000"/>
                  </a:schemeClr>
                </a:solidFill>
                <a:effectLst>
                  <a:outerShdw blurRad="38100" dist="38100" dir="2700000" algn="tl">
                    <a:srgbClr val="000000">
                      <a:alpha val="43137"/>
                    </a:srgbClr>
                  </a:outerShdw>
                </a:effectLst>
              </a:rPr>
              <a:t>مقدمة</a:t>
            </a:r>
            <a:endParaRPr lang="ar-SA" sz="4400" b="1" dirty="0">
              <a:solidFill>
                <a:schemeClr val="tx1">
                  <a:lumMod val="10000"/>
                  <a:lumOff val="90000"/>
                </a:schemeClr>
              </a:solidFill>
              <a:effectLst>
                <a:outerShdw blurRad="38100" dist="38100" dir="2700000" algn="tl">
                  <a:srgbClr val="000000">
                    <a:alpha val="43137"/>
                  </a:srgbClr>
                </a:outerShdw>
              </a:effectLst>
            </a:endParaRPr>
          </a:p>
        </p:txBody>
      </p:sp>
      <p:sp>
        <p:nvSpPr>
          <p:cNvPr id="3" name="عنصر نائب للمحتوى 2"/>
          <p:cNvSpPr>
            <a:spLocks noGrp="1"/>
          </p:cNvSpPr>
          <p:nvPr>
            <p:ph sz="quarter" idx="13"/>
          </p:nvPr>
        </p:nvSpPr>
        <p:spPr/>
        <p:txBody>
          <a:bodyPr>
            <a:normAutofit/>
          </a:bodyPr>
          <a:lstStyle/>
          <a:p>
            <a:pPr>
              <a:buSzPct val="150000"/>
              <a:buFont typeface="Wingdings" pitchFamily="2" charset="2"/>
              <a:buChar char="v"/>
            </a:pPr>
            <a:r>
              <a:rPr lang="ar-SA" sz="3600" dirty="0" smtClean="0">
                <a:solidFill>
                  <a:schemeClr val="accent6">
                    <a:lumMod val="20000"/>
                    <a:lumOff val="80000"/>
                  </a:schemeClr>
                </a:solidFill>
              </a:rPr>
              <a:t>سيناريوهات الحرب المستقبلية لم تعد ضربا من ضروب الخيال العلمي ,فالحرب الالكترونية اصبحت جزئا مهما من الحرب الراهنة </a:t>
            </a:r>
            <a:r>
              <a:rPr lang="ar-SA" sz="3600" dirty="0" smtClean="0">
                <a:solidFill>
                  <a:schemeClr val="accent6">
                    <a:lumMod val="20000"/>
                    <a:lumOff val="80000"/>
                  </a:schemeClr>
                </a:solidFill>
              </a:rPr>
              <a:t>,وبطلها </a:t>
            </a:r>
            <a:r>
              <a:rPr lang="ar-SA" sz="3600" dirty="0" smtClean="0">
                <a:solidFill>
                  <a:schemeClr val="accent6">
                    <a:lumMod val="20000"/>
                    <a:lumOff val="80000"/>
                  </a:schemeClr>
                </a:solidFill>
              </a:rPr>
              <a:t>ليس الجندي المدجج بالأسلحة الفتاكة بل الطائرات الموجهة عن بعد والروبوت الذكي المتعدد المهام.</a:t>
            </a:r>
          </a:p>
          <a:p>
            <a:pPr>
              <a:buSzPct val="150000"/>
              <a:buFont typeface="Wingdings" pitchFamily="2" charset="2"/>
              <a:buChar char="v"/>
            </a:pPr>
            <a:endParaRPr lang="ar-SA" sz="3600" dirty="0" smtClean="0">
              <a:solidFill>
                <a:schemeClr val="accent6">
                  <a:lumMod val="20000"/>
                  <a:lumOff val="80000"/>
                </a:schemeClr>
              </a:solidFill>
            </a:endParaRPr>
          </a:p>
        </p:txBody>
      </p:sp>
    </p:spTree>
    <p:extLst>
      <p:ext uri="{BB962C8B-B14F-4D97-AF65-F5344CB8AC3E}">
        <p14:creationId xmlns:p14="http://schemas.microsoft.com/office/powerpoint/2010/main" val="20345863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539552" y="404664"/>
            <a:ext cx="7924800" cy="738336"/>
          </a:xfrm>
        </p:spPr>
        <p:txBody>
          <a:bodyPr/>
          <a:lstStyle/>
          <a:p>
            <a:pPr algn="ctr"/>
            <a:r>
              <a:rPr lang="ar-SA" sz="4000" dirty="0" smtClean="0">
                <a:solidFill>
                  <a:schemeClr val="tx1">
                    <a:lumMod val="10000"/>
                    <a:lumOff val="90000"/>
                  </a:schemeClr>
                </a:solidFill>
              </a:rPr>
              <a:t>الغاية من المشروع</a:t>
            </a:r>
            <a:endParaRPr lang="ar-SA" sz="4000" dirty="0">
              <a:solidFill>
                <a:schemeClr val="tx1">
                  <a:lumMod val="10000"/>
                  <a:lumOff val="90000"/>
                </a:schemeClr>
              </a:solidFill>
            </a:endParaRPr>
          </a:p>
        </p:txBody>
      </p:sp>
      <p:sp>
        <p:nvSpPr>
          <p:cNvPr id="3" name="عنصر نائب للمحتوى 2"/>
          <p:cNvSpPr>
            <a:spLocks noGrp="1"/>
          </p:cNvSpPr>
          <p:nvPr>
            <p:ph sz="quarter" idx="13"/>
          </p:nvPr>
        </p:nvSpPr>
        <p:spPr/>
        <p:txBody>
          <a:bodyPr>
            <a:normAutofit/>
          </a:bodyPr>
          <a:lstStyle/>
          <a:p>
            <a:pPr>
              <a:buSzPct val="150000"/>
              <a:buFont typeface="Wingdings" pitchFamily="2" charset="2"/>
              <a:buChar char="v"/>
            </a:pPr>
            <a:r>
              <a:rPr lang="ar-SA" sz="2800" dirty="0" smtClean="0">
                <a:solidFill>
                  <a:schemeClr val="accent6">
                    <a:lumMod val="20000"/>
                    <a:lumOff val="80000"/>
                  </a:schemeClr>
                </a:solidFill>
              </a:rPr>
              <a:t>بناء روبوت قادر على القيام بمهام أمنية ,نستعيض بذلك عن الوجود البشري على الخطوط  الاولى في المناطق الساخنة والحدودية.</a:t>
            </a:r>
          </a:p>
          <a:p>
            <a:pPr>
              <a:buSzPct val="150000"/>
              <a:buFont typeface="Wingdings" pitchFamily="2" charset="2"/>
              <a:buChar char="v"/>
            </a:pPr>
            <a:r>
              <a:rPr lang="ar-SA" sz="2800" dirty="0" smtClean="0">
                <a:solidFill>
                  <a:schemeClr val="accent6">
                    <a:lumMod val="20000"/>
                    <a:lumOff val="80000"/>
                  </a:schemeClr>
                </a:solidFill>
              </a:rPr>
              <a:t>يتم التحكم به عن بعد من مناطق آمنة ومن خلف المتاريس بشكل يدوي وكما يمكنه العمل تلقائيا من ذات نفسه.</a:t>
            </a:r>
          </a:p>
          <a:p>
            <a:pPr>
              <a:buSzPct val="150000"/>
              <a:buFont typeface="Wingdings" pitchFamily="2" charset="2"/>
              <a:buChar char="v"/>
            </a:pPr>
            <a:endParaRPr lang="ar-SA" sz="2800" dirty="0" smtClean="0">
              <a:solidFill>
                <a:schemeClr val="accent6">
                  <a:lumMod val="20000"/>
                  <a:lumOff val="80000"/>
                </a:schemeClr>
              </a:solidFill>
            </a:endParaRPr>
          </a:p>
          <a:p>
            <a:pPr>
              <a:buSzPct val="150000"/>
              <a:buFont typeface="Wingdings" pitchFamily="2" charset="2"/>
              <a:buChar char="v"/>
            </a:pPr>
            <a:r>
              <a:rPr lang="ar-SA" sz="2800" dirty="0">
                <a:solidFill>
                  <a:schemeClr val="accent6">
                    <a:lumMod val="20000"/>
                    <a:lumOff val="80000"/>
                  </a:schemeClr>
                </a:solidFill>
              </a:rPr>
              <a:t>ولعل من الامثلة الهامة في الوضع الراهن حماية حدود البلاد من الخروقات الغير شرعية</a:t>
            </a:r>
            <a:r>
              <a:rPr lang="ar-SA" sz="2800" dirty="0" smtClean="0">
                <a:solidFill>
                  <a:schemeClr val="accent6">
                    <a:lumMod val="20000"/>
                    <a:lumOff val="80000"/>
                  </a:schemeClr>
                </a:solidFill>
              </a:rPr>
              <a:t>.</a:t>
            </a:r>
            <a:endParaRPr lang="ar-SA" sz="2800" dirty="0">
              <a:solidFill>
                <a:schemeClr val="accent6">
                  <a:lumMod val="20000"/>
                  <a:lumOff val="80000"/>
                </a:schemeClr>
              </a:solidFill>
            </a:endParaRPr>
          </a:p>
        </p:txBody>
      </p:sp>
    </p:spTree>
    <p:extLst>
      <p:ext uri="{BB962C8B-B14F-4D97-AF65-F5344CB8AC3E}">
        <p14:creationId xmlns:p14="http://schemas.microsoft.com/office/powerpoint/2010/main" val="10131560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09600" y="274638"/>
            <a:ext cx="7924800" cy="562074"/>
          </a:xfrm>
          <a:noFill/>
        </p:spPr>
        <p:txBody>
          <a:bodyPr/>
          <a:lstStyle/>
          <a:p>
            <a:pPr algn="ctr"/>
            <a:r>
              <a:rPr lang="en-US" dirty="0">
                <a:solidFill>
                  <a:schemeClr val="accent6">
                    <a:lumMod val="20000"/>
                    <a:lumOff val="80000"/>
                  </a:schemeClr>
                </a:solidFill>
              </a:rPr>
              <a:t>Border Keeper</a:t>
            </a:r>
            <a:endParaRPr lang="ar-SA" dirty="0"/>
          </a:p>
        </p:txBody>
      </p:sp>
      <p:sp>
        <p:nvSpPr>
          <p:cNvPr id="4" name="سهم للأسفل 3"/>
          <p:cNvSpPr/>
          <p:nvPr/>
        </p:nvSpPr>
        <p:spPr>
          <a:xfrm rot="16200000">
            <a:off x="3024442" y="3355942"/>
            <a:ext cx="484632" cy="978408"/>
          </a:xfrm>
          <a:prstGeom prst="downArrow">
            <a:avLst>
              <a:gd name="adj1" fmla="val 47302"/>
              <a:gd name="adj2" fmla="val 12725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5" name="مستطيل 4"/>
          <p:cNvSpPr/>
          <p:nvPr/>
        </p:nvSpPr>
        <p:spPr>
          <a:xfrm>
            <a:off x="1091667" y="3324644"/>
            <a:ext cx="1584176" cy="1065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Arduino Circuit</a:t>
            </a:r>
            <a:endParaRPr lang="ar-SA" dirty="0"/>
          </a:p>
        </p:txBody>
      </p:sp>
      <p:sp>
        <p:nvSpPr>
          <p:cNvPr id="6" name="سهم للأسفل 5"/>
          <p:cNvSpPr/>
          <p:nvPr/>
        </p:nvSpPr>
        <p:spPr>
          <a:xfrm>
            <a:off x="1641439" y="2230735"/>
            <a:ext cx="484632" cy="978408"/>
          </a:xfrm>
          <a:prstGeom prst="downArrow">
            <a:avLst>
              <a:gd name="adj1" fmla="val 47302"/>
              <a:gd name="adj2" fmla="val 127251"/>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8" name="مستطيل 7"/>
          <p:cNvSpPr/>
          <p:nvPr/>
        </p:nvSpPr>
        <p:spPr>
          <a:xfrm>
            <a:off x="1179022" y="1052834"/>
            <a:ext cx="146417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9V </a:t>
            </a:r>
          </a:p>
          <a:p>
            <a:pPr algn="ctr"/>
            <a:r>
              <a:rPr lang="en-US" dirty="0" smtClean="0"/>
              <a:t>(Input Voltage)</a:t>
            </a:r>
            <a:endParaRPr lang="ar-SA" dirty="0"/>
          </a:p>
        </p:txBody>
      </p:sp>
      <p:sp>
        <p:nvSpPr>
          <p:cNvPr id="9" name="مستطيل 8"/>
          <p:cNvSpPr/>
          <p:nvPr/>
        </p:nvSpPr>
        <p:spPr>
          <a:xfrm>
            <a:off x="3827970" y="3238001"/>
            <a:ext cx="1152129"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Relay Switches</a:t>
            </a:r>
            <a:endParaRPr lang="ar-SA" dirty="0"/>
          </a:p>
        </p:txBody>
      </p:sp>
      <p:sp>
        <p:nvSpPr>
          <p:cNvPr id="11" name="سهم للأسفل 10"/>
          <p:cNvSpPr/>
          <p:nvPr/>
        </p:nvSpPr>
        <p:spPr>
          <a:xfrm>
            <a:off x="4134365" y="2086719"/>
            <a:ext cx="484632" cy="978408"/>
          </a:xfrm>
          <a:prstGeom prst="downArrow">
            <a:avLst>
              <a:gd name="adj1" fmla="val 47302"/>
              <a:gd name="adj2" fmla="val 88317"/>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2" name="مستطيل 11"/>
          <p:cNvSpPr/>
          <p:nvPr/>
        </p:nvSpPr>
        <p:spPr>
          <a:xfrm>
            <a:off x="3671948" y="1008493"/>
            <a:ext cx="146417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dirty="0" smtClean="0"/>
              <a:t> </a:t>
            </a:r>
            <a:r>
              <a:rPr lang="en-US" dirty="0" smtClean="0"/>
              <a:t>12V Engines</a:t>
            </a:r>
          </a:p>
          <a:p>
            <a:pPr algn="ctr"/>
            <a:r>
              <a:rPr lang="en-US" dirty="0" smtClean="0"/>
              <a:t>(Voltage)</a:t>
            </a:r>
            <a:endParaRPr lang="ar-SA" dirty="0"/>
          </a:p>
        </p:txBody>
      </p:sp>
      <p:sp>
        <p:nvSpPr>
          <p:cNvPr id="13" name="سهم إلى اليمين 12"/>
          <p:cNvSpPr/>
          <p:nvPr/>
        </p:nvSpPr>
        <p:spPr>
          <a:xfrm rot="18589604">
            <a:off x="4946550" y="2406047"/>
            <a:ext cx="1338182" cy="539102"/>
          </a:xfrm>
          <a:prstGeom prst="rightArrow">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4" name="سهم إلى اليمين 13"/>
          <p:cNvSpPr/>
          <p:nvPr/>
        </p:nvSpPr>
        <p:spPr>
          <a:xfrm rot="20319585">
            <a:off x="5464361" y="3043922"/>
            <a:ext cx="1338182" cy="539102"/>
          </a:xfrm>
          <a:prstGeom prst="rightArrow">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5" name="سهم إلى اليمين 14"/>
          <p:cNvSpPr/>
          <p:nvPr/>
        </p:nvSpPr>
        <p:spPr>
          <a:xfrm rot="599706">
            <a:off x="5448774" y="3884308"/>
            <a:ext cx="1338182" cy="539102"/>
          </a:xfrm>
          <a:prstGeom prst="rightArrow">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6" name="سهم إلى اليمين 15"/>
          <p:cNvSpPr/>
          <p:nvPr/>
        </p:nvSpPr>
        <p:spPr>
          <a:xfrm rot="2227611">
            <a:off x="5107823" y="4839880"/>
            <a:ext cx="1338182" cy="539102"/>
          </a:xfrm>
          <a:prstGeom prst="rightArrow">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7" name="شكل بيضاوي 16"/>
          <p:cNvSpPr/>
          <p:nvPr/>
        </p:nvSpPr>
        <p:spPr>
          <a:xfrm>
            <a:off x="5817825" y="811206"/>
            <a:ext cx="1310506" cy="1177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E1</a:t>
            </a:r>
            <a:endParaRPr lang="ar-SA" dirty="0"/>
          </a:p>
        </p:txBody>
      </p:sp>
      <p:sp>
        <p:nvSpPr>
          <p:cNvPr id="18" name="شكل بيضاوي 17"/>
          <p:cNvSpPr/>
          <p:nvPr/>
        </p:nvSpPr>
        <p:spPr>
          <a:xfrm>
            <a:off x="6777100" y="2135572"/>
            <a:ext cx="1310506" cy="1177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E2</a:t>
            </a:r>
            <a:endParaRPr lang="ar-SA" dirty="0"/>
          </a:p>
        </p:txBody>
      </p:sp>
      <p:sp>
        <p:nvSpPr>
          <p:cNvPr id="19" name="شكل بيضاوي 18"/>
          <p:cNvSpPr/>
          <p:nvPr/>
        </p:nvSpPr>
        <p:spPr>
          <a:xfrm>
            <a:off x="7065951" y="3498512"/>
            <a:ext cx="1310506" cy="1177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E3</a:t>
            </a:r>
            <a:endParaRPr lang="ar-SA" dirty="0"/>
          </a:p>
        </p:txBody>
      </p:sp>
      <p:sp>
        <p:nvSpPr>
          <p:cNvPr id="20" name="شكل بيضاوي 19"/>
          <p:cNvSpPr/>
          <p:nvPr/>
        </p:nvSpPr>
        <p:spPr>
          <a:xfrm>
            <a:off x="6473078" y="4869160"/>
            <a:ext cx="1310506" cy="1177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E4</a:t>
            </a:r>
            <a:endParaRPr lang="ar-SA" dirty="0"/>
          </a:p>
        </p:txBody>
      </p:sp>
      <p:sp>
        <p:nvSpPr>
          <p:cNvPr id="21" name="مستطيل 20"/>
          <p:cNvSpPr/>
          <p:nvPr/>
        </p:nvSpPr>
        <p:spPr>
          <a:xfrm>
            <a:off x="-180528" y="5236732"/>
            <a:ext cx="4799525" cy="923330"/>
          </a:xfrm>
          <a:prstGeom prst="rect">
            <a:avLst/>
          </a:prstGeom>
          <a:noFill/>
        </p:spPr>
        <p:txBody>
          <a:bodyPr wrap="square" lIns="91440" tIns="45720" rIns="91440" bIns="45720">
            <a:spAutoFit/>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Robot Diagram </a:t>
            </a: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1</a:t>
            </a:r>
            <a:endParaRPr lang="ar-SA"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274985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pPr algn="ctr"/>
            <a:r>
              <a:rPr lang="en-US" dirty="0" smtClean="0">
                <a:solidFill>
                  <a:schemeClr val="accent6">
                    <a:lumMod val="20000"/>
                    <a:lumOff val="80000"/>
                  </a:schemeClr>
                </a:solidFill>
              </a:rPr>
              <a:t>Border Keeper</a:t>
            </a:r>
            <a:endParaRPr lang="ar-SA" dirty="0">
              <a:solidFill>
                <a:schemeClr val="accent6">
                  <a:lumMod val="20000"/>
                  <a:lumOff val="80000"/>
                </a:schemeClr>
              </a:solidFill>
            </a:endParaRPr>
          </a:p>
        </p:txBody>
      </p:sp>
      <p:sp>
        <p:nvSpPr>
          <p:cNvPr id="3" name="عنصر نائب للمحتوى 2"/>
          <p:cNvSpPr>
            <a:spLocks noGrp="1"/>
          </p:cNvSpPr>
          <p:nvPr>
            <p:ph sz="quarter" idx="13"/>
          </p:nvPr>
        </p:nvSpPr>
        <p:spPr/>
        <p:txBody>
          <a:bodyPr>
            <a:normAutofit/>
          </a:bodyPr>
          <a:lstStyle/>
          <a:p>
            <a:r>
              <a:rPr lang="ar-SA" sz="2400" dirty="0" smtClean="0">
                <a:solidFill>
                  <a:schemeClr val="accent6">
                    <a:lumMod val="20000"/>
                    <a:lumOff val="80000"/>
                  </a:schemeClr>
                </a:solidFill>
              </a:rPr>
              <a:t>يتكون هيكل المشروع من ثلاث ارجل متناظرة يعلوها جسم الروبوت المكون من ذراع متحركة في كافة الاتجاهات</a:t>
            </a:r>
          </a:p>
          <a:p>
            <a:endParaRPr lang="ar-SA" sz="2400" dirty="0" smtClean="0">
              <a:solidFill>
                <a:schemeClr val="accent6">
                  <a:lumMod val="20000"/>
                  <a:lumOff val="80000"/>
                </a:schemeClr>
              </a:solidFill>
            </a:endParaRPr>
          </a:p>
          <a:p>
            <a:r>
              <a:rPr lang="ar-SA" sz="2400" dirty="0" smtClean="0">
                <a:solidFill>
                  <a:schemeClr val="accent6">
                    <a:lumMod val="20000"/>
                    <a:lumOff val="80000"/>
                  </a:schemeClr>
                </a:solidFill>
              </a:rPr>
              <a:t>يعتمد الروبوت بعمله على دارة قابلة للبرمجة مفتوحة المصدر </a:t>
            </a:r>
            <a:r>
              <a:rPr lang="en-US" sz="2400" dirty="0" smtClean="0">
                <a:solidFill>
                  <a:schemeClr val="accent6">
                    <a:lumMod val="20000"/>
                    <a:lumOff val="80000"/>
                  </a:schemeClr>
                </a:solidFill>
              </a:rPr>
              <a:t>(Arduino </a:t>
            </a:r>
            <a:r>
              <a:rPr lang="en-US" sz="2400" dirty="0" err="1" smtClean="0">
                <a:solidFill>
                  <a:schemeClr val="accent6">
                    <a:lumMod val="20000"/>
                    <a:lumOff val="80000"/>
                  </a:schemeClr>
                </a:solidFill>
              </a:rPr>
              <a:t>Auno</a:t>
            </a:r>
            <a:r>
              <a:rPr lang="en-US" sz="2400" dirty="0" smtClean="0">
                <a:solidFill>
                  <a:schemeClr val="accent6">
                    <a:lumMod val="20000"/>
                    <a:lumOff val="80000"/>
                  </a:schemeClr>
                </a:solidFill>
              </a:rPr>
              <a:t>)</a:t>
            </a:r>
            <a:r>
              <a:rPr lang="ar-SA" sz="2400" dirty="0" smtClean="0">
                <a:solidFill>
                  <a:schemeClr val="accent6">
                    <a:lumMod val="20000"/>
                    <a:lumOff val="80000"/>
                  </a:schemeClr>
                </a:solidFill>
              </a:rPr>
              <a:t> تبرمج هذه الدارة من قبل المصمم </a:t>
            </a:r>
            <a:r>
              <a:rPr lang="ar-SA" sz="2400" dirty="0" err="1" smtClean="0">
                <a:solidFill>
                  <a:schemeClr val="accent6">
                    <a:lumMod val="20000"/>
                    <a:lumOff val="80000"/>
                  </a:schemeClr>
                </a:solidFill>
              </a:rPr>
              <a:t>باعطائها</a:t>
            </a:r>
            <a:r>
              <a:rPr lang="ar-SA" sz="2400" dirty="0" smtClean="0">
                <a:solidFill>
                  <a:schemeClr val="accent6">
                    <a:lumMod val="20000"/>
                    <a:lumOff val="80000"/>
                  </a:schemeClr>
                </a:solidFill>
              </a:rPr>
              <a:t> سلسلة من الاوامر لتقوم بتفسيرها وتنفذ بذلك الحركة المطلوبة.</a:t>
            </a:r>
          </a:p>
          <a:p>
            <a:endParaRPr lang="ar-SA" sz="2400" dirty="0" smtClean="0">
              <a:solidFill>
                <a:schemeClr val="accent6">
                  <a:lumMod val="20000"/>
                  <a:lumOff val="80000"/>
                </a:schemeClr>
              </a:solidFill>
            </a:endParaRPr>
          </a:p>
          <a:p>
            <a:endParaRPr lang="ar-SA" sz="2400" dirty="0">
              <a:solidFill>
                <a:schemeClr val="accent6">
                  <a:lumMod val="20000"/>
                  <a:lumOff val="80000"/>
                </a:schemeClr>
              </a:solidFill>
            </a:endParaRPr>
          </a:p>
        </p:txBody>
      </p:sp>
    </p:spTree>
    <p:extLst>
      <p:ext uri="{BB962C8B-B14F-4D97-AF65-F5344CB8AC3E}">
        <p14:creationId xmlns:p14="http://schemas.microsoft.com/office/powerpoint/2010/main" val="41235590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sz="quarter" idx="13"/>
          </p:nvPr>
        </p:nvSpPr>
        <p:spPr/>
        <p:txBody>
          <a:bodyPr/>
          <a:lstStyle/>
          <a:p>
            <a:endParaRPr lang="ar-SA"/>
          </a:p>
        </p:txBody>
      </p:sp>
      <p:pic>
        <p:nvPicPr>
          <p:cNvPr id="4" name="Picture 2" descr="C:\Users\base-ebrahim\Documents\DewMobile\Zapya\photo\DSC_022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43" y="1340768"/>
            <a:ext cx="8316416" cy="5256584"/>
          </a:xfrm>
          <a:prstGeom prst="rect">
            <a:avLst/>
          </a:prstGeom>
          <a:noFill/>
          <a:extLst>
            <a:ext uri="{909E8E84-426E-40DD-AFC4-6F175D3DCCD1}">
              <a14:hiddenFill xmlns:a14="http://schemas.microsoft.com/office/drawing/2010/main">
                <a:solidFill>
                  <a:srgbClr val="FFFFFF"/>
                </a:solidFill>
              </a14:hiddenFill>
            </a:ext>
          </a:extLst>
        </p:spPr>
      </p:pic>
      <p:sp>
        <p:nvSpPr>
          <p:cNvPr id="5" name="عنوان 1"/>
          <p:cNvSpPr>
            <a:spLocks noGrp="1"/>
          </p:cNvSpPr>
          <p:nvPr>
            <p:ph type="title"/>
          </p:nvPr>
        </p:nvSpPr>
        <p:spPr>
          <a:xfrm>
            <a:off x="609600" y="274638"/>
            <a:ext cx="7924800" cy="562074"/>
          </a:xfrm>
        </p:spPr>
        <p:txBody>
          <a:bodyPr/>
          <a:lstStyle/>
          <a:p>
            <a:pPr algn="ctr"/>
            <a:r>
              <a:rPr lang="en-US" dirty="0" smtClean="0">
                <a:solidFill>
                  <a:schemeClr val="accent6">
                    <a:lumMod val="20000"/>
                    <a:lumOff val="80000"/>
                  </a:schemeClr>
                </a:solidFill>
              </a:rPr>
              <a:t>Boarder keeper</a:t>
            </a:r>
            <a:endParaRPr lang="ar-SA" dirty="0"/>
          </a:p>
        </p:txBody>
      </p:sp>
    </p:spTree>
    <p:extLst>
      <p:ext uri="{BB962C8B-B14F-4D97-AF65-F5344CB8AC3E}">
        <p14:creationId xmlns:p14="http://schemas.microsoft.com/office/powerpoint/2010/main" val="18148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09600" y="274638"/>
            <a:ext cx="7924800" cy="706090"/>
          </a:xfrm>
        </p:spPr>
        <p:txBody>
          <a:bodyPr/>
          <a:lstStyle/>
          <a:p>
            <a:pPr algn="ctr"/>
            <a:r>
              <a:rPr lang="en-US" dirty="0">
                <a:solidFill>
                  <a:schemeClr val="accent6">
                    <a:lumMod val="20000"/>
                    <a:lumOff val="80000"/>
                  </a:schemeClr>
                </a:solidFill>
              </a:rPr>
              <a:t>Border Keeper</a:t>
            </a:r>
            <a:endParaRPr lang="ar-SA" dirty="0"/>
          </a:p>
        </p:txBody>
      </p:sp>
      <p:sp>
        <p:nvSpPr>
          <p:cNvPr id="3" name="عنصر نائب للمحتوى 2"/>
          <p:cNvSpPr>
            <a:spLocks noGrp="1"/>
          </p:cNvSpPr>
          <p:nvPr>
            <p:ph sz="quarter" idx="13"/>
          </p:nvPr>
        </p:nvSpPr>
        <p:spPr/>
        <p:txBody>
          <a:bodyPr>
            <a:normAutofit lnSpcReduction="10000"/>
          </a:bodyPr>
          <a:lstStyle/>
          <a:p>
            <a:r>
              <a:rPr lang="ar-SA" sz="2400" dirty="0">
                <a:solidFill>
                  <a:schemeClr val="accent6">
                    <a:lumMod val="20000"/>
                    <a:lumOff val="80000"/>
                  </a:schemeClr>
                </a:solidFill>
              </a:rPr>
              <a:t>تم استخدام عناصر الكترونية متنوعة للتوفيق بين جهد التحكم وجهد التشغيل (</a:t>
            </a:r>
            <a:r>
              <a:rPr lang="en-US" sz="2400" dirty="0">
                <a:solidFill>
                  <a:schemeClr val="accent6">
                    <a:lumMod val="20000"/>
                    <a:lumOff val="80000"/>
                  </a:schemeClr>
                </a:solidFill>
              </a:rPr>
              <a:t>12V-3.3V</a:t>
            </a:r>
            <a:r>
              <a:rPr lang="ar-SA" sz="2400" dirty="0">
                <a:solidFill>
                  <a:schemeClr val="accent6">
                    <a:lumMod val="20000"/>
                    <a:lumOff val="80000"/>
                  </a:schemeClr>
                </a:solidFill>
              </a:rPr>
              <a:t>) </a:t>
            </a:r>
            <a:r>
              <a:rPr lang="ar-SA" sz="2400" dirty="0" smtClean="0">
                <a:solidFill>
                  <a:schemeClr val="accent6">
                    <a:lumMod val="20000"/>
                    <a:lumOff val="80000"/>
                  </a:schemeClr>
                </a:solidFill>
              </a:rPr>
              <a:t>.</a:t>
            </a:r>
          </a:p>
          <a:p>
            <a:endParaRPr lang="ar-SA" sz="2400" dirty="0">
              <a:solidFill>
                <a:schemeClr val="accent6">
                  <a:lumMod val="20000"/>
                  <a:lumOff val="80000"/>
                </a:schemeClr>
              </a:solidFill>
            </a:endParaRPr>
          </a:p>
          <a:p>
            <a:r>
              <a:rPr lang="ar-SA" sz="2400" dirty="0" smtClean="0">
                <a:solidFill>
                  <a:schemeClr val="accent6">
                    <a:lumMod val="20000"/>
                    <a:lumOff val="80000"/>
                  </a:schemeClr>
                </a:solidFill>
              </a:rPr>
              <a:t>ومن </a:t>
            </a:r>
            <a:r>
              <a:rPr lang="ar-SA" sz="2400" dirty="0">
                <a:solidFill>
                  <a:schemeClr val="accent6">
                    <a:lumMod val="20000"/>
                    <a:lumOff val="80000"/>
                  </a:schemeClr>
                </a:solidFill>
              </a:rPr>
              <a:t>هذه العناصر ترانزستور </a:t>
            </a:r>
            <a:r>
              <a:rPr lang="en-US" sz="2400" dirty="0">
                <a:solidFill>
                  <a:schemeClr val="accent6">
                    <a:lumMod val="20000"/>
                    <a:lumOff val="80000"/>
                  </a:schemeClr>
                </a:solidFill>
              </a:rPr>
              <a:t>BC337</a:t>
            </a:r>
            <a:r>
              <a:rPr lang="ar-SA" sz="2400" dirty="0">
                <a:solidFill>
                  <a:schemeClr val="accent6">
                    <a:lumMod val="20000"/>
                    <a:lumOff val="80000"/>
                  </a:schemeClr>
                </a:solidFill>
              </a:rPr>
              <a:t> الذي يعمل كمفتاح ومضخم في آن واحد ,</a:t>
            </a:r>
            <a:r>
              <a:rPr lang="ar-SA" sz="2400" dirty="0" err="1">
                <a:solidFill>
                  <a:schemeClr val="accent6">
                    <a:lumMod val="20000"/>
                    <a:lumOff val="80000"/>
                  </a:schemeClr>
                </a:solidFill>
              </a:rPr>
              <a:t>وبالاضافة</a:t>
            </a:r>
            <a:r>
              <a:rPr lang="ar-SA" sz="2400" dirty="0">
                <a:solidFill>
                  <a:schemeClr val="accent6">
                    <a:lumMod val="20000"/>
                    <a:lumOff val="80000"/>
                  </a:schemeClr>
                </a:solidFill>
              </a:rPr>
              <a:t> ل عدد من </a:t>
            </a:r>
            <a:r>
              <a:rPr lang="en-US" sz="2400" dirty="0">
                <a:solidFill>
                  <a:schemeClr val="accent6">
                    <a:lumMod val="20000"/>
                    <a:lumOff val="80000"/>
                  </a:schemeClr>
                </a:solidFill>
              </a:rPr>
              <a:t>Relays</a:t>
            </a:r>
            <a:r>
              <a:rPr lang="ar-SA" sz="2400" dirty="0">
                <a:solidFill>
                  <a:schemeClr val="accent6">
                    <a:lumMod val="20000"/>
                    <a:lumOff val="80000"/>
                  </a:schemeClr>
                </a:solidFill>
              </a:rPr>
              <a:t> تعمل كمفتاح لحماية الدارة من الجهود العالية والتيارات الرجعية ,ومقاومات </a:t>
            </a:r>
            <a:r>
              <a:rPr lang="ar-SA" sz="2400" dirty="0" err="1">
                <a:solidFill>
                  <a:schemeClr val="accent6">
                    <a:lumMod val="20000"/>
                    <a:lumOff val="80000"/>
                  </a:schemeClr>
                </a:solidFill>
              </a:rPr>
              <a:t>وديودات</a:t>
            </a:r>
            <a:r>
              <a:rPr lang="ar-SA" sz="2400" dirty="0">
                <a:solidFill>
                  <a:schemeClr val="accent6">
                    <a:lumMod val="20000"/>
                    <a:lumOff val="80000"/>
                  </a:schemeClr>
                </a:solidFill>
              </a:rPr>
              <a:t> تسمح بمرور التيار باتجاه واحد</a:t>
            </a:r>
            <a:r>
              <a:rPr lang="ar-SA" sz="2400" dirty="0" smtClean="0">
                <a:solidFill>
                  <a:schemeClr val="accent6">
                    <a:lumMod val="20000"/>
                    <a:lumOff val="80000"/>
                  </a:schemeClr>
                </a:solidFill>
              </a:rPr>
              <a:t>.</a:t>
            </a:r>
          </a:p>
          <a:p>
            <a:endParaRPr lang="ar-SA" sz="2400" dirty="0">
              <a:solidFill>
                <a:schemeClr val="accent6">
                  <a:lumMod val="20000"/>
                  <a:lumOff val="80000"/>
                </a:schemeClr>
              </a:solidFill>
            </a:endParaRPr>
          </a:p>
          <a:p>
            <a:r>
              <a:rPr lang="ar-SA" sz="2400" dirty="0">
                <a:solidFill>
                  <a:schemeClr val="accent6">
                    <a:lumMod val="20000"/>
                    <a:lumOff val="80000"/>
                  </a:schemeClr>
                </a:solidFill>
              </a:rPr>
              <a:t>يحرك هذا المشروع اربعة محركات اثنتان منها </a:t>
            </a:r>
            <a:r>
              <a:rPr lang="ar-SA" sz="2400" dirty="0" smtClean="0">
                <a:solidFill>
                  <a:schemeClr val="accent6">
                    <a:lumMod val="20000"/>
                    <a:lumOff val="80000"/>
                  </a:schemeClr>
                </a:solidFill>
              </a:rPr>
              <a:t>قادرة تحريك </a:t>
            </a:r>
            <a:r>
              <a:rPr lang="ar-SA" sz="2400" dirty="0">
                <a:solidFill>
                  <a:schemeClr val="accent6">
                    <a:lumMod val="20000"/>
                    <a:lumOff val="80000"/>
                  </a:schemeClr>
                </a:solidFill>
              </a:rPr>
              <a:t>الهيكل </a:t>
            </a:r>
            <a:r>
              <a:rPr lang="ar-SA" sz="2400" dirty="0" smtClean="0">
                <a:solidFill>
                  <a:schemeClr val="accent6">
                    <a:lumMod val="20000"/>
                    <a:lumOff val="80000"/>
                  </a:schemeClr>
                </a:solidFill>
              </a:rPr>
              <a:t>ككل</a:t>
            </a:r>
            <a:r>
              <a:rPr lang="ar-SA" sz="2400" dirty="0">
                <a:solidFill>
                  <a:schemeClr val="accent6">
                    <a:lumMod val="20000"/>
                    <a:lumOff val="80000"/>
                  </a:schemeClr>
                </a:solidFill>
              </a:rPr>
              <a:t> </a:t>
            </a:r>
            <a:r>
              <a:rPr lang="ar-SA" sz="2400" dirty="0" smtClean="0">
                <a:solidFill>
                  <a:schemeClr val="accent6">
                    <a:lumMod val="20000"/>
                    <a:lumOff val="80000"/>
                  </a:schemeClr>
                </a:solidFill>
              </a:rPr>
              <a:t>, والاخرى لتحريك الجزء العلوي بشكل منفصل وبكافة الاتجاهات.</a:t>
            </a:r>
          </a:p>
          <a:p>
            <a:endParaRPr lang="ar-SA" sz="2400" dirty="0"/>
          </a:p>
        </p:txBody>
      </p:sp>
    </p:spTree>
    <p:extLst>
      <p:ext uri="{BB962C8B-B14F-4D97-AF65-F5344CB8AC3E}">
        <p14:creationId xmlns:p14="http://schemas.microsoft.com/office/powerpoint/2010/main" val="29850732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sz="quarter" idx="13"/>
          </p:nvPr>
        </p:nvSpPr>
        <p:spPr/>
        <p:txBody>
          <a:bodyPr/>
          <a:lstStyle/>
          <a:p>
            <a:pPr marL="0" indent="0" algn="ctr">
              <a:buNone/>
            </a:pPr>
            <a:r>
              <a:rPr lang="en-US" dirty="0" smtClean="0"/>
              <a:t>   </a:t>
            </a:r>
            <a:r>
              <a:rPr lang="en-US" sz="2400" dirty="0" smtClean="0">
                <a:solidFill>
                  <a:schemeClr val="accent6">
                    <a:lumMod val="20000"/>
                    <a:lumOff val="80000"/>
                  </a:schemeClr>
                </a:solidFill>
              </a:rPr>
              <a:t>Robot Engines</a:t>
            </a:r>
            <a:endParaRPr lang="ar-SA" dirty="0"/>
          </a:p>
        </p:txBody>
      </p:sp>
      <p:sp>
        <p:nvSpPr>
          <p:cNvPr id="4" name="عنوان 1"/>
          <p:cNvSpPr>
            <a:spLocks noGrp="1"/>
          </p:cNvSpPr>
          <p:nvPr>
            <p:ph type="title"/>
          </p:nvPr>
        </p:nvSpPr>
        <p:spPr>
          <a:xfrm>
            <a:off x="609600" y="274638"/>
            <a:ext cx="7924800" cy="562074"/>
          </a:xfrm>
        </p:spPr>
        <p:txBody>
          <a:bodyPr/>
          <a:lstStyle/>
          <a:p>
            <a:pPr algn="ctr"/>
            <a:r>
              <a:rPr lang="en-US" dirty="0">
                <a:solidFill>
                  <a:schemeClr val="accent6">
                    <a:lumMod val="20000"/>
                    <a:lumOff val="80000"/>
                  </a:schemeClr>
                </a:solidFill>
              </a:rPr>
              <a:t>Border Keeper</a:t>
            </a:r>
            <a:endParaRPr lang="ar-SA"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8672" y="1556792"/>
            <a:ext cx="2224087"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634" y="1731171"/>
            <a:ext cx="1967483" cy="2061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8672" y="4130962"/>
            <a:ext cx="2190821" cy="1633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3703" y="4071199"/>
            <a:ext cx="1927414" cy="1572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2525961"/>
            <a:ext cx="2448272" cy="2421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6486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sz="quarter" idx="13"/>
          </p:nvPr>
        </p:nvSpPr>
        <p:spPr/>
        <p:txBody>
          <a:bodyPr>
            <a:normAutofit/>
          </a:bodyPr>
          <a:lstStyle/>
          <a:p>
            <a:r>
              <a:rPr lang="ar-SA" sz="2000" dirty="0" smtClean="0">
                <a:solidFill>
                  <a:schemeClr val="accent6">
                    <a:lumMod val="20000"/>
                    <a:lumOff val="80000"/>
                  </a:schemeClr>
                </a:solidFill>
              </a:rPr>
              <a:t>توصيل </a:t>
            </a:r>
            <a:r>
              <a:rPr lang="en-US" sz="2000" dirty="0" smtClean="0">
                <a:solidFill>
                  <a:schemeClr val="accent6">
                    <a:lumMod val="20000"/>
                    <a:lumOff val="80000"/>
                  </a:schemeClr>
                </a:solidFill>
              </a:rPr>
              <a:t>ARDUINO</a:t>
            </a:r>
            <a:r>
              <a:rPr lang="ar-SA" sz="2000" dirty="0" smtClean="0">
                <a:solidFill>
                  <a:schemeClr val="accent6">
                    <a:lumMod val="20000"/>
                    <a:lumOff val="80000"/>
                  </a:schemeClr>
                </a:solidFill>
              </a:rPr>
              <a:t> مع قطعة البلوتوث الخاصة </a:t>
            </a:r>
            <a:r>
              <a:rPr lang="en-US" sz="2000" dirty="0" smtClean="0">
                <a:solidFill>
                  <a:schemeClr val="accent6">
                    <a:lumMod val="20000"/>
                    <a:lumOff val="80000"/>
                  </a:schemeClr>
                </a:solidFill>
              </a:rPr>
              <a:t>HC-05</a:t>
            </a:r>
            <a:endParaRPr lang="ar-SA" sz="2000" dirty="0">
              <a:solidFill>
                <a:schemeClr val="accent6">
                  <a:lumMod val="20000"/>
                  <a:lumOff val="80000"/>
                </a:scheme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060848"/>
            <a:ext cx="7522264"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عنوان 1"/>
          <p:cNvSpPr>
            <a:spLocks noGrp="1"/>
          </p:cNvSpPr>
          <p:nvPr>
            <p:ph type="title"/>
          </p:nvPr>
        </p:nvSpPr>
        <p:spPr>
          <a:xfrm>
            <a:off x="609600" y="274638"/>
            <a:ext cx="7924800" cy="634082"/>
          </a:xfrm>
        </p:spPr>
        <p:txBody>
          <a:bodyPr/>
          <a:lstStyle/>
          <a:p>
            <a:pPr algn="ctr"/>
            <a:r>
              <a:rPr lang="en-US" dirty="0" smtClean="0">
                <a:solidFill>
                  <a:schemeClr val="accent6">
                    <a:lumMod val="20000"/>
                    <a:lumOff val="80000"/>
                  </a:schemeClr>
                </a:solidFill>
              </a:rPr>
              <a:t>Boarder keeper</a:t>
            </a:r>
            <a:endParaRPr lang="ar-SA" dirty="0"/>
          </a:p>
        </p:txBody>
      </p:sp>
    </p:spTree>
    <p:extLst>
      <p:ext uri="{BB962C8B-B14F-4D97-AF65-F5344CB8AC3E}">
        <p14:creationId xmlns:p14="http://schemas.microsoft.com/office/powerpoint/2010/main" val="610540701"/>
      </p:ext>
    </p:extLst>
  </p:cSld>
  <p:clrMapOvr>
    <a:masterClrMapping/>
  </p:clrMapOvr>
</p:sld>
</file>

<file path=ppt/theme/theme1.xml><?xml version="1.0" encoding="utf-8"?>
<a:theme xmlns:a="http://schemas.openxmlformats.org/drawingml/2006/main" name="أفق">
  <a:themeElements>
    <a:clrScheme name="مخصص 6">
      <a:dk1>
        <a:srgbClr val="194010"/>
      </a:dk1>
      <a:lt1>
        <a:srgbClr val="1B232B"/>
      </a:lt1>
      <a:dk2>
        <a:srgbClr val="4B4B4B"/>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أفق">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أفق">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1137</TotalTime>
  <Words>564</Words>
  <Application>Microsoft Office PowerPoint</Application>
  <PresentationFormat>عرض على الشاشة (3:4)‏</PresentationFormat>
  <Paragraphs>83</Paragraphs>
  <Slides>18</Slides>
  <Notes>1</Notes>
  <HiddenSlides>0</HiddenSlides>
  <MMClips>0</MMClips>
  <ScaleCrop>false</ScaleCrop>
  <HeadingPairs>
    <vt:vector size="4" baseType="variant">
      <vt:variant>
        <vt:lpstr>نسق</vt:lpstr>
      </vt:variant>
      <vt:variant>
        <vt:i4>1</vt:i4>
      </vt:variant>
      <vt:variant>
        <vt:lpstr>عناوين الشرائح</vt:lpstr>
      </vt:variant>
      <vt:variant>
        <vt:i4>18</vt:i4>
      </vt:variant>
    </vt:vector>
  </HeadingPairs>
  <TitlesOfParts>
    <vt:vector size="19" baseType="lpstr">
      <vt:lpstr>أفق</vt:lpstr>
      <vt:lpstr>Border Keeper</vt:lpstr>
      <vt:lpstr>مقدمة</vt:lpstr>
      <vt:lpstr>الغاية من المشروع</vt:lpstr>
      <vt:lpstr>Border Keeper</vt:lpstr>
      <vt:lpstr>Border Keeper</vt:lpstr>
      <vt:lpstr>Boarder keeper</vt:lpstr>
      <vt:lpstr>Border Keeper</vt:lpstr>
      <vt:lpstr>Border Keeper</vt:lpstr>
      <vt:lpstr>Boarder keeper</vt:lpstr>
      <vt:lpstr>Boarder keeper</vt:lpstr>
      <vt:lpstr>Border Keeper</vt:lpstr>
      <vt:lpstr>Border Keeper</vt:lpstr>
      <vt:lpstr>Border Keeper</vt:lpstr>
      <vt:lpstr>Arduino code</vt:lpstr>
      <vt:lpstr>Border Keeper</vt:lpstr>
      <vt:lpstr>Border Keeper</vt:lpstr>
      <vt:lpstr>Border Keeper</vt:lpstr>
      <vt:lpstr>Border Keeper</vt:lpstr>
    </vt:vector>
  </TitlesOfParts>
  <Company>فراس الصعيو</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base-ebrahim</dc:creator>
  <cp:lastModifiedBy>base-ebrahim</cp:lastModifiedBy>
  <cp:revision>40</cp:revision>
  <dcterms:created xsi:type="dcterms:W3CDTF">2016-07-29T12:59:21Z</dcterms:created>
  <dcterms:modified xsi:type="dcterms:W3CDTF">2016-08-01T05:50:00Z</dcterms:modified>
</cp:coreProperties>
</file>